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170" r:id="rId1"/>
  </p:sldMasterIdLst>
  <p:notesMasterIdLst>
    <p:notesMasterId r:id="rId33"/>
  </p:notesMasterIdLst>
  <p:sldIdLst>
    <p:sldId id="256" r:id="rId2"/>
    <p:sldId id="330" r:id="rId3"/>
    <p:sldId id="486" r:id="rId4"/>
    <p:sldId id="463" r:id="rId5"/>
    <p:sldId id="484" r:id="rId6"/>
    <p:sldId id="490" r:id="rId7"/>
    <p:sldId id="523" r:id="rId8"/>
    <p:sldId id="519" r:id="rId9"/>
    <p:sldId id="520" r:id="rId10"/>
    <p:sldId id="522" r:id="rId11"/>
    <p:sldId id="488" r:id="rId12"/>
    <p:sldId id="464" r:id="rId13"/>
    <p:sldId id="511" r:id="rId14"/>
    <p:sldId id="492" r:id="rId15"/>
    <p:sldId id="491" r:id="rId16"/>
    <p:sldId id="468" r:id="rId17"/>
    <p:sldId id="469" r:id="rId18"/>
    <p:sldId id="470" r:id="rId19"/>
    <p:sldId id="471" r:id="rId20"/>
    <p:sldId id="472" r:id="rId21"/>
    <p:sldId id="524" r:id="rId22"/>
    <p:sldId id="500" r:id="rId23"/>
    <p:sldId id="508" r:id="rId24"/>
    <p:sldId id="504" r:id="rId25"/>
    <p:sldId id="505" r:id="rId26"/>
    <p:sldId id="506" r:id="rId27"/>
    <p:sldId id="518" r:id="rId28"/>
    <p:sldId id="507" r:id="rId29"/>
    <p:sldId id="516" r:id="rId30"/>
    <p:sldId id="515" r:id="rId31"/>
    <p:sldId id="282" r:id="rId32"/>
  </p:sldIdLst>
  <p:sldSz cx="9144000" cy="6858000" type="screen4x3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66"/>
    <a:srgbClr val="990033"/>
    <a:srgbClr val="003399"/>
    <a:srgbClr val="0066FF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632" autoAdjust="0"/>
    <p:restoredTop sz="94660"/>
  </p:normalViewPr>
  <p:slideViewPr>
    <p:cSldViewPr>
      <p:cViewPr>
        <p:scale>
          <a:sx n="50" d="100"/>
          <a:sy n="50" d="100"/>
        </p:scale>
        <p:origin x="84" y="2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defRPr sz="1200">
                <a:latin typeface="Arial" charset="0"/>
                <a:cs typeface="+mn-cs"/>
              </a:defRPr>
            </a:lvl1pPr>
          </a:lstStyle>
          <a:p>
            <a:pPr>
              <a:defRPr/>
            </a:pPr>
            <a:fld id="{C5D8FB5F-3FDB-4F41-90FE-283D2034DA42}" type="datetimeFigureOut">
              <a:rPr lang="ru-RU"/>
              <a:pPr>
                <a:defRPr/>
              </a:pPr>
              <a:t>10.04.2025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ru-RU" noProof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noProof="0"/>
              <a:t>Образец текста</a:t>
            </a:r>
          </a:p>
          <a:p>
            <a:pPr lvl="1"/>
            <a:r>
              <a:rPr lang="ru-RU" noProof="0"/>
              <a:t>Второй уровень</a:t>
            </a:r>
          </a:p>
          <a:p>
            <a:pPr lvl="2"/>
            <a:r>
              <a:rPr lang="ru-RU" noProof="0"/>
              <a:t>Третий уровень</a:t>
            </a:r>
          </a:p>
          <a:p>
            <a:pPr lvl="3"/>
            <a:r>
              <a:rPr lang="ru-RU" noProof="0"/>
              <a:t>Четвертый уровень</a:t>
            </a:r>
          </a:p>
          <a:p>
            <a:pPr lvl="4"/>
            <a:r>
              <a:rPr lang="ru-RU" noProof="0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7EF967C9-3964-4FAD-83F8-AE69225585E1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83557855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1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17412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fld id="{27861600-9268-4B14-919F-57758E8DFE66}" type="slidenum">
              <a:rPr lang="ru-RU" altLang="ru-RU"/>
              <a:pPr/>
              <a:t>1</a:t>
            </a:fld>
            <a:endParaRPr lang="ru-RU" altLang="ru-RU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9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/>
          </a:p>
        </p:txBody>
      </p:sp>
      <p:sp>
        <p:nvSpPr>
          <p:cNvPr id="19460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fld id="{B5351D96-6F40-4B27-9442-90EEA0774C0D}" type="slidenum">
              <a:rPr lang="ru-RU" altLang="ru-RU"/>
              <a:pPr/>
              <a:t>2</a:t>
            </a:fld>
            <a:endParaRPr lang="ru-RU" altLang="ru-RU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90748-B459-4AFE-A4F5-9291377F976A}" type="slidenum">
              <a:rPr lang="ru-RU" smtClean="0"/>
              <a:pPr/>
              <a:t>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550823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Обложка зеленая с цветным гербом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51209" y="3785100"/>
            <a:ext cx="8772212" cy="987400"/>
          </a:xfrm>
          <a:prstGeom prst="rect">
            <a:avLst/>
          </a:prstGeom>
          <a:noFill/>
        </p:spPr>
        <p:txBody>
          <a:bodyPr anchor="t"/>
          <a:lstStyle>
            <a:lvl1pPr algn="l">
              <a:lnSpc>
                <a:spcPct val="110000"/>
              </a:lnSpc>
              <a:defRPr sz="3300" b="0" cap="all" spc="50" baseline="0">
                <a:solidFill>
                  <a:schemeClr val="bg2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charset="0"/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3169150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Шаблон обычной страниц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00660" y="1"/>
            <a:ext cx="6902269" cy="87206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800" cap="all" baseline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charset="0"/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2FC367C8-8CE5-4053-9DF1-24C3DE2C408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C67C0AFA-2E1B-4FCB-9BAD-BB03DA7F9B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E3B958-A592-489C-B96E-90A472CEDE64}" type="slidenum">
              <a:rPr lang="ru-RU" altLang="ru-RU" smtClean="0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719750191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Фото на весь слайд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6858000"/>
          </a:xfrm>
          <a:prstGeom prst="rect">
            <a:avLst/>
          </a:prstGeom>
          <a:pattFill prst="wdUpDiag">
            <a:fgClr>
              <a:schemeClr val="accent6">
                <a:lumMod val="20000"/>
                <a:lumOff val="80000"/>
              </a:schemeClr>
            </a:fgClr>
            <a:bgClr>
              <a:srgbClr val="FFFFFF"/>
            </a:bgClr>
          </a:pattFill>
          <a:ln>
            <a:noFill/>
          </a:ln>
          <a:effectLst/>
        </p:spPr>
        <p:txBody>
          <a:bodyPr rtlCol="0">
            <a:normAutofit/>
          </a:bodyPr>
          <a:lstStyle>
            <a:lvl1pPr>
              <a:defRPr lang="en-US" sz="100"/>
            </a:lvl1pPr>
          </a:lstStyle>
          <a:p>
            <a:pPr lvl="0"/>
            <a:r>
              <a:rPr lang="ru-RU" noProof="0"/>
              <a:t>Вставка рисунка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34471129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F03F52D-A99A-4E3C-AC52-3A5085A3B99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6460DE2-A830-4D98-BE50-F7D8071832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3F54207-4747-4C92-8894-D01152C76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729F89E-D406-45E7-AB6F-72518D4CA695}" type="slidenum">
              <a:rPr lang="ru-RU" altLang="ru-RU" smtClean="0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227127569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91" name="Rectangle 19"/>
          <p:cNvSpPr>
            <a:spLocks noGrp="1" noChangeArrowheads="1"/>
          </p:cNvSpPr>
          <p:nvPr>
            <p:ph type="ctrTitle"/>
          </p:nvPr>
        </p:nvSpPr>
        <p:spPr>
          <a:xfrm>
            <a:off x="2971800" y="1828800"/>
            <a:ext cx="6019800" cy="2209800"/>
          </a:xfrm>
        </p:spPr>
        <p:txBody>
          <a:bodyPr/>
          <a:lstStyle>
            <a:lvl1pPr>
              <a:defRPr sz="5000"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54292" name="Rectangle 20"/>
          <p:cNvSpPr>
            <a:spLocks noGrp="1" noChangeArrowheads="1"/>
          </p:cNvSpPr>
          <p:nvPr>
            <p:ph type="subTitle" idx="1"/>
          </p:nvPr>
        </p:nvSpPr>
        <p:spPr>
          <a:xfrm>
            <a:off x="2971800" y="4267200"/>
            <a:ext cx="6019800" cy="17526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3400"/>
            </a:lvl1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18" name="Rectangle 16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19" name="Rectangle 1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20" name="Rectangle 1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B69C3A66-5A50-455A-BDB8-E59C5A739DB8}" type="slidenum">
              <a:rPr lang="ru-RU" altLang="ru-RU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3059412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7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BD13C0A3-D295-4720-A705-B0BB072970EE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ru-RU"/>
              <a:t>Образец заголовка</a:t>
            </a:r>
            <a:endParaRPr lang="en-US" altLang="ru-RU"/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F144550A-D8F1-42EB-ACC4-992139B4AA98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ru-RU"/>
              <a:t>Образец текста</a:t>
            </a:r>
          </a:p>
          <a:p>
            <a:pPr lvl="1"/>
            <a:r>
              <a:rPr lang="ru-RU" altLang="ru-RU"/>
              <a:t>Второй уровень</a:t>
            </a:r>
          </a:p>
          <a:p>
            <a:pPr lvl="2"/>
            <a:r>
              <a:rPr lang="ru-RU" altLang="ru-RU"/>
              <a:t>Третий уровень</a:t>
            </a:r>
          </a:p>
          <a:p>
            <a:pPr lvl="3"/>
            <a:r>
              <a:rPr lang="ru-RU" altLang="ru-RU"/>
              <a:t>Четвертый уровень</a:t>
            </a:r>
          </a:p>
          <a:p>
            <a:pPr lvl="4"/>
            <a:r>
              <a:rPr lang="ru-RU" altLang="ru-RU"/>
              <a:t>Пятый уровень</a:t>
            </a:r>
            <a:endParaRPr lang="en-US" alt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2650F-83D3-47C1-8887-C159F7D5B1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9438" y="6602413"/>
            <a:ext cx="4638675" cy="2555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800" cap="all" baseline="0" dirty="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E1F27D-D14E-4CA4-8A3C-EFB16FDA47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74625" y="6602413"/>
            <a:ext cx="633413" cy="255587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8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A0E3B958-A592-489C-B96E-90A472CEDE64}" type="slidenum">
              <a:rPr lang="ru-RU" altLang="ru-RU" smtClean="0"/>
              <a:pPr>
                <a:defRPr/>
              </a:pPr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19529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71" r:id="rId1"/>
    <p:sldLayoutId id="2147484172" r:id="rId2"/>
    <p:sldLayoutId id="2147484173" r:id="rId3"/>
    <p:sldLayoutId id="2147484174" r:id="rId4"/>
    <p:sldLayoutId id="2147484175" r:id="rId5"/>
  </p:sldLayoutIdLst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Calibri" panose="020F0502020204030204" pitchFamily="34" charset="0"/>
          <a:ea typeface="+mj-ea"/>
          <a:cs typeface="Arial" panose="020B0604020202020204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cs typeface="Arial" panose="020B0604020202020204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cs typeface="Arial" panose="020B0604020202020204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cs typeface="Arial" panose="020B0604020202020204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cs typeface="Arial" panose="020B0604020202020204" pitchFamily="34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cs typeface="Arial" panose="020B0604020202020204" pitchFamily="34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cs typeface="Arial" panose="020B0604020202020204" pitchFamily="34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cs typeface="Arial" panose="020B0604020202020204" pitchFamily="34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cs typeface="Arial" panose="020B0604020202020204" pitchFamily="34" charset="0"/>
        </a:defRPr>
      </a:lvl9pPr>
    </p:titleStyle>
    <p:bodyStyle>
      <a:lvl1pPr marL="228600" indent="-228600" algn="l" rtl="0" eaLnBrk="1" fontAlgn="base" hangingPunct="1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Calibri" panose="020F0502020204030204" pitchFamily="34" charset="0"/>
          <a:ea typeface="+mn-ea"/>
          <a:cs typeface="Arial" panose="020B0604020202020204" pitchFamily="34" charset="0"/>
        </a:defRPr>
      </a:lvl1pPr>
      <a:lvl2pPr marL="6858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alibri" panose="020F0502020204030204" pitchFamily="34" charset="0"/>
          <a:ea typeface="+mn-ea"/>
          <a:cs typeface="Arial" panose="020B0604020202020204" pitchFamily="34" charset="0"/>
        </a:defRPr>
      </a:lvl2pPr>
      <a:lvl3pPr marL="11430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alibri" panose="020F0502020204030204" pitchFamily="34" charset="0"/>
          <a:ea typeface="+mn-ea"/>
          <a:cs typeface="Arial" panose="020B0604020202020204" pitchFamily="34" charset="0"/>
        </a:defRPr>
      </a:lvl3pPr>
      <a:lvl4pPr marL="16002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Calibri" panose="020F0502020204030204" pitchFamily="34" charset="0"/>
          <a:ea typeface="+mn-ea"/>
          <a:cs typeface="Arial" panose="020B0604020202020204" pitchFamily="34" charset="0"/>
        </a:defRPr>
      </a:lvl4pPr>
      <a:lvl5pPr marL="20574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Calibri" panose="020F050202020403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ru.wikipedia.org/wiki/%D0%9F%D0%BE%D0%B2%D0%B5%D0%B4%D0%B5%D0%BD%D0%B8%D0%B5" TargetMode="External"/><Relationship Id="rId2" Type="http://schemas.openxmlformats.org/officeDocument/2006/relationships/hyperlink" Target="https://ru.wikipedia.org/wiki/%D0%A1%D0%BE%D1%81%D1%82%D0%BE%D1%8F%D0%BD%D0%B8%D0%B5" TargetMode="Externa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ru.wikipedia.org/wiki/%D0%96%D0%B8%D0%B7%D0%BD%D0%B5%D0%BD%D0%BD%D1%8B%D0%B9_%D1%86%D0%B8%D0%BA%D0%BB_%D1%81%D0%B8%D1%81%D1%82%D0%B5%D0%BC%D1%8B" TargetMode="External"/><Relationship Id="rId4" Type="http://schemas.openxmlformats.org/officeDocument/2006/relationships/hyperlink" Target="https://ru.wikipedia.org/wiki/%D0%A0%D0%B0%D0%B7%D0%B2%D0%B8%D1%82%D0%B8%D0%B5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0.jpeg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Relationship Id="rId6" Type="http://schemas.microsoft.com/office/2007/relationships/hdphoto" Target="../media/hdphoto2.wdp"/><Relationship Id="rId11" Type="http://schemas.openxmlformats.org/officeDocument/2006/relationships/image" Target="../media/image9.jpeg"/><Relationship Id="rId5" Type="http://schemas.openxmlformats.org/officeDocument/2006/relationships/image" Target="../media/image6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95318E9-F238-416E-BD8B-2F2DA78FE7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490663"/>
            <a:ext cx="9144000" cy="841375"/>
          </a:xfrm>
          <a:prstGeom prst="rect">
            <a:avLst/>
          </a:prstGeom>
          <a:noFill/>
          <a:ln>
            <a:noFill/>
          </a:ln>
        </p:spPr>
        <p:txBody>
          <a:bodyPr lIns="163294" tIns="81647" rIns="163294" bIns="81647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ru-RU" altLang="ru-RU" sz="2400" cap="all" spc="50" dirty="0">
                <a:solidFill>
                  <a:schemeClr val="bg2"/>
                </a:solidFill>
                <a:ea typeface="Calibri" panose="020F0502020204030204" pitchFamily="34" charset="0"/>
                <a:cs typeface="Arial" charset="0"/>
              </a:rPr>
              <a:t>РОССИЙСКАЯ ТАМОЖЕННАЯ АКАДЕМИЯ</a:t>
            </a:r>
            <a:r>
              <a:rPr lang="en-US" altLang="ru-RU" sz="2400" cap="all" spc="50" dirty="0">
                <a:solidFill>
                  <a:schemeClr val="bg2"/>
                </a:solidFill>
                <a:ea typeface="Calibri" panose="020F0502020204030204" pitchFamily="34" charset="0"/>
                <a:cs typeface="Arial" charset="0"/>
              </a:rPr>
              <a:t> </a:t>
            </a:r>
            <a:endParaRPr lang="ru-RU" altLang="ru-RU" sz="2400" cap="all" spc="50" dirty="0">
              <a:solidFill>
                <a:schemeClr val="bg2"/>
              </a:solidFill>
              <a:ea typeface="Calibri" panose="020F0502020204030204" pitchFamily="34" charset="0"/>
              <a:cs typeface="Arial" charset="0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ru-RU" altLang="ru-RU" sz="2000" cap="all" spc="50" dirty="0">
                <a:solidFill>
                  <a:schemeClr val="bg2"/>
                </a:solidFill>
                <a:ea typeface="Calibri" panose="020F0502020204030204" pitchFamily="34" charset="0"/>
                <a:cs typeface="Arial" charset="0"/>
              </a:rPr>
              <a:t>Ростовский филиал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3464D7-0957-4F4F-966D-C46739F918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630488"/>
            <a:ext cx="9144000" cy="903552"/>
          </a:xfrm>
          <a:prstGeom prst="rect">
            <a:avLst/>
          </a:prstGeom>
          <a:noFill/>
          <a:ln>
            <a:noFill/>
          </a:ln>
        </p:spPr>
        <p:txBody>
          <a:bodyPr lIns="163294" tIns="81647" rIns="163294" bIns="81647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altLang="ru-RU" sz="2400" cap="all" spc="50" dirty="0">
                <a:solidFill>
                  <a:schemeClr val="bg2"/>
                </a:solidFill>
                <a:ea typeface="Calibri" panose="020F0502020204030204" pitchFamily="34" charset="0"/>
                <a:cs typeface="Arial" charset="0"/>
              </a:rPr>
              <a:t>Системы поддержки принятия решений в государственных информационных системах</a:t>
            </a:r>
          </a:p>
        </p:txBody>
      </p:sp>
      <p:sp>
        <p:nvSpPr>
          <p:cNvPr id="10" name="TextBox 6">
            <a:extLst>
              <a:ext uri="{FF2B5EF4-FFF2-40B4-BE49-F238E27FC236}">
                <a16:creationId xmlns:a16="http://schemas.microsoft.com/office/drawing/2014/main" id="{4A140524-629A-4D25-9395-E8EBABEE49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3933056"/>
            <a:ext cx="9144000" cy="903552"/>
          </a:xfrm>
          <a:prstGeom prst="rect">
            <a:avLst/>
          </a:prstGeom>
          <a:noFill/>
          <a:ln>
            <a:noFill/>
          </a:ln>
        </p:spPr>
        <p:txBody>
          <a:bodyPr lIns="163294" tIns="81647" rIns="163294" bIns="81647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altLang="ru-RU" sz="2400" cap="all" spc="50" dirty="0">
                <a:solidFill>
                  <a:srgbClr val="FFFF00"/>
                </a:solidFill>
                <a:ea typeface="Calibri" panose="020F0502020204030204" pitchFamily="34" charset="0"/>
                <a:cs typeface="Arial" charset="0"/>
              </a:rPr>
              <a:t>Лекция №1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altLang="ru-RU" sz="2400" cap="all" spc="50" dirty="0">
                <a:solidFill>
                  <a:srgbClr val="FFFF00"/>
                </a:solidFill>
                <a:ea typeface="Calibri" panose="020F0502020204030204" pitchFamily="34" charset="0"/>
                <a:cs typeface="Arial" charset="0"/>
              </a:rPr>
              <a:t>Основы формирования управленческого решения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-1" y="3573016"/>
            <a:ext cx="9143999" cy="1584176"/>
          </a:xfrm>
        </p:spPr>
        <p:txBody>
          <a:bodyPr/>
          <a:lstStyle/>
          <a:p>
            <a:pPr algn="just"/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 материальности системы могут быть как </a:t>
            </a:r>
            <a:r>
              <a:rPr lang="ru-RU" sz="1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физическими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так и </a:t>
            </a:r>
            <a:r>
              <a:rPr lang="ru-RU" sz="1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концептуальными (функциональными)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либо сочетанием того и другого Физические системы состоят из материи и энергии, могут включать информацию и проявляют некоторое </a:t>
            </a:r>
            <a:r>
              <a:rPr lang="ru-RU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поведение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Концептуальные системы являются абстрактными, состоят из чистой информации и демонстрируют скорее </a:t>
            </a:r>
            <a:r>
              <a:rPr lang="ru-RU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смысл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чем поведение.</a:t>
            </a:r>
          </a:p>
          <a:p>
            <a:pPr algn="just"/>
            <a:endParaRPr lang="ru-RU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ru-RU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29F89E-D406-45E7-AB6F-72518D4CA695}" type="slidenum">
              <a:rPr lang="ru-RU" altLang="ru-RU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>
                <a:defRPr/>
              </a:pPr>
              <a:t>10</a:t>
            </a:fld>
            <a:endParaRPr lang="ru-RU" altLang="ru-RU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C7E4A973-CFF0-4948-AEBD-97F01DD2F8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8640"/>
            <a:ext cx="3655318" cy="615603"/>
          </a:xfrm>
        </p:spPr>
        <p:txBody>
          <a:bodyPr/>
          <a:lstStyle/>
          <a:p>
            <a:pPr algn="ctr"/>
            <a:r>
              <a:rPr lang="ru-RU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КЛАССИФИКАЦИЯ СИСТЕМ:</a:t>
            </a:r>
          </a:p>
        </p:txBody>
      </p:sp>
      <p:sp>
        <p:nvSpPr>
          <p:cNvPr id="7" name="Содержимое 2">
            <a:extLst>
              <a:ext uri="{FF2B5EF4-FFF2-40B4-BE49-F238E27FC236}">
                <a16:creationId xmlns:a16="http://schemas.microsoft.com/office/drawing/2014/main" id="{9B76E1CD-E055-4FD3-8DA0-710C4124F064}"/>
              </a:ext>
            </a:extLst>
          </p:cNvPr>
          <p:cNvSpPr txBox="1">
            <a:spLocks/>
          </p:cNvSpPr>
          <p:nvPr/>
        </p:nvSpPr>
        <p:spPr bwMode="auto">
          <a:xfrm>
            <a:off x="-22421" y="1267982"/>
            <a:ext cx="9144000" cy="21756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00" indent="-22860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defTabSz="914400"/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 степени организованности выделяют класс </a:t>
            </a:r>
            <a:r>
              <a:rPr lang="ru-RU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хорошо </a:t>
            </a:r>
            <a:r>
              <a:rPr lang="ru-RU" sz="1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организованных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класс </a:t>
            </a:r>
            <a:r>
              <a:rPr lang="ru-RU" sz="1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плохо организованных</a:t>
            </a:r>
            <a:r>
              <a:rPr lang="ru-RU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(</a:t>
            </a:r>
            <a:r>
              <a:rPr lang="ru-RU" sz="1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диффузных</a:t>
            </a:r>
            <a:r>
              <a:rPr lang="ru-RU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систем и класс </a:t>
            </a:r>
            <a:r>
              <a:rPr lang="ru-RU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развивающихся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(</a:t>
            </a:r>
            <a:r>
              <a:rPr lang="ru-RU" sz="1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самоорганизующихся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систем.</a:t>
            </a:r>
          </a:p>
          <a:p>
            <a:pPr algn="just" defTabSz="914400"/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 </a:t>
            </a:r>
            <a:r>
              <a:rPr lang="ru-RU" sz="1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гомогенных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системах (например, в популяции организмов данного вида) элементы однородны и потому взаимозаменяемы. </a:t>
            </a:r>
            <a:r>
              <a:rPr lang="ru-RU" sz="1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Гетерогенные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системы состоят из разнородных элементов, не обладающих свойством взаимозаменяемости.</a:t>
            </a:r>
          </a:p>
          <a:p>
            <a:pPr algn="just" defTabSz="914400"/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 происхождению выделяют </a:t>
            </a:r>
            <a:r>
              <a:rPr lang="ru-RU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искусственные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 </a:t>
            </a:r>
            <a:r>
              <a:rPr lang="ru-RU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естественные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и </a:t>
            </a:r>
            <a:r>
              <a:rPr lang="ru-RU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смешанные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системы.</a:t>
            </a:r>
          </a:p>
          <a:p>
            <a:pPr algn="just" defTabSz="914400"/>
            <a:endParaRPr lang="ru-RU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defTabSz="914400">
              <a:buFont typeface="Arial" panose="020B0604020202020204" pitchFamily="34" charset="0"/>
              <a:buNone/>
            </a:pPr>
            <a:endParaRPr lang="ru-RU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defTabSz="914400"/>
            <a:endParaRPr lang="ru-RU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29F89E-D406-45E7-AB6F-72518D4CA695}" type="slidenum">
              <a:rPr lang="ru-RU" altLang="ru-RU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>
                <a:defRPr/>
              </a:pPr>
              <a:t>11</a:t>
            </a:fld>
            <a:endParaRPr lang="ru-RU" altLang="ru-RU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D05294-A478-4269-95B2-EE3CB216C912}"/>
              </a:ext>
            </a:extLst>
          </p:cNvPr>
          <p:cNvSpPr txBox="1"/>
          <p:nvPr/>
        </p:nvSpPr>
        <p:spPr>
          <a:xfrm>
            <a:off x="174624" y="116632"/>
            <a:ext cx="706167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buNone/>
            </a:pPr>
            <a:r>
              <a:rPr lang="ru-RU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ПОНЯТИЯ, ХАРАКТЕРИЗУЮЩИЕ ФУНКЦИОНИРОВАНИЕ И РАЗВИТИЕ СИСТЕМЫ: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B842A0-17B2-40C4-B7BF-6AD0BEA42DC7}"/>
              </a:ext>
            </a:extLst>
          </p:cNvPr>
          <p:cNvSpPr txBox="1"/>
          <p:nvPr/>
        </p:nvSpPr>
        <p:spPr>
          <a:xfrm>
            <a:off x="174624" y="1052736"/>
            <a:ext cx="3813624" cy="147732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algn="just">
              <a:buNone/>
            </a:pPr>
            <a:r>
              <a:rPr lang="ru-RU" sz="1800" i="1" dirty="0">
                <a:latin typeface="Times New Roman" panose="02020603050405020304" pitchFamily="18" charset="0"/>
                <a:cs typeface="Times New Roman" panose="02020603050405020304" pitchFamily="18" charset="0"/>
                <a:hlinkClick r:id="rId2" tooltip="Состояние"/>
              </a:rPr>
              <a:t>Состояние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— мгновенная «фотография», «срез» системы; фиксация значений параметров системы на определённый момент времени.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CCB4305-31E5-4242-8250-29F8ED3F77E1}"/>
              </a:ext>
            </a:extLst>
          </p:cNvPr>
          <p:cNvSpPr txBox="1"/>
          <p:nvPr/>
        </p:nvSpPr>
        <p:spPr>
          <a:xfrm>
            <a:off x="251520" y="3429000"/>
            <a:ext cx="3960440" cy="175432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algn="just">
              <a:buNone/>
            </a:pPr>
            <a:r>
              <a:rPr lang="ru-RU" sz="1800" i="1" dirty="0">
                <a:latin typeface="Times New Roman" panose="02020603050405020304" pitchFamily="18" charset="0"/>
                <a:cs typeface="Times New Roman" panose="02020603050405020304" pitchFamily="18" charset="0"/>
                <a:hlinkClick r:id="rId3" tooltip="Поведение"/>
              </a:rPr>
              <a:t>Поведение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— известные или неизвестные закономерности перехода системы из одного состояния в другое, определяемые как взаимодействием с внешней средой, так и целями самой системы.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B42AEE1-8A4D-4D61-B039-C02BB53DC0AA}"/>
              </a:ext>
            </a:extLst>
          </p:cNvPr>
          <p:cNvSpPr txBox="1"/>
          <p:nvPr/>
        </p:nvSpPr>
        <p:spPr>
          <a:xfrm>
            <a:off x="4572000" y="1628800"/>
            <a:ext cx="4397376" cy="147732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algn="just">
              <a:buNone/>
            </a:pPr>
            <a:r>
              <a:rPr lang="ru-RU" sz="1800" i="1" dirty="0">
                <a:latin typeface="Times New Roman" panose="02020603050405020304" pitchFamily="18" charset="0"/>
                <a:cs typeface="Times New Roman" panose="02020603050405020304" pitchFamily="18" charset="0"/>
                <a:hlinkClick r:id="rId4" tooltip="Развитие"/>
              </a:rPr>
              <a:t>Развитие</a:t>
            </a:r>
            <a:r>
              <a:rPr lang="ru-RU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эволюция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— закономерное изменение системы во времени, при котором может меняться не только её состояние, но и физическая природа, структура, поведение и даже цель.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0C369F3-4FD0-41B0-B2A8-5C53BBD7E3AE}"/>
              </a:ext>
            </a:extLst>
          </p:cNvPr>
          <p:cNvSpPr txBox="1"/>
          <p:nvPr/>
        </p:nvSpPr>
        <p:spPr>
          <a:xfrm>
            <a:off x="4716016" y="4797152"/>
            <a:ext cx="3888432" cy="147732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algn="just">
              <a:buNone/>
            </a:pPr>
            <a:r>
              <a:rPr lang="ru-RU" sz="1800" i="1" dirty="0">
                <a:latin typeface="Times New Roman" panose="02020603050405020304" pitchFamily="18" charset="0"/>
                <a:cs typeface="Times New Roman" panose="02020603050405020304" pitchFamily="18" charset="0"/>
                <a:hlinkClick r:id="rId5" tooltip="Жизненный цикл системы"/>
              </a:rPr>
              <a:t>Жизненный цикл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— стадии процесса развития системы, начиная с момента возникновения необходимости в такой системе и заканчивая её исчезновением.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29F89E-D406-45E7-AB6F-72518D4CA695}" type="slidenum">
              <a:rPr lang="ru-RU" altLang="ru-RU" smtClean="0"/>
              <a:pPr>
                <a:defRPr/>
              </a:pPr>
              <a:t>12</a:t>
            </a:fld>
            <a:endParaRPr lang="ru-RU" altLang="ru-RU"/>
          </a:p>
        </p:txBody>
      </p:sp>
      <p:pic>
        <p:nvPicPr>
          <p:cNvPr id="45058" name="Picture 2" descr="http://ok-t.ru/studopedia/baza14/461491946489.files/image011.g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9692" y="1550111"/>
            <a:ext cx="5544616" cy="3757777"/>
          </a:xfrm>
          <a:prstGeom prst="rect">
            <a:avLst/>
          </a:prstGeom>
          <a:noFill/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8EFE00F-2671-4591-8A2A-52F553FCF1D0}"/>
              </a:ext>
            </a:extLst>
          </p:cNvPr>
          <p:cNvSpPr txBox="1"/>
          <p:nvPr/>
        </p:nvSpPr>
        <p:spPr>
          <a:xfrm>
            <a:off x="187850" y="260648"/>
            <a:ext cx="70616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buNone/>
            </a:pPr>
            <a:r>
              <a:rPr lang="ru-RU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ЭЛЕМЕНТЫ СИСТЕМЫ УПРАВЛЕНИЯ И ИХ ПРИРОДА</a:t>
            </a:r>
            <a:r>
              <a:rPr lang="ru-RU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29F89E-D406-45E7-AB6F-72518D4CA695}" type="slidenum">
              <a:rPr lang="ru-RU" altLang="ru-RU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>
                <a:defRPr/>
              </a:pPr>
              <a:t>13</a:t>
            </a:fld>
            <a:endParaRPr lang="ru-RU" altLang="ru-RU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F4040F-D01D-42E5-ADB4-95C799897B34}"/>
              </a:ext>
            </a:extLst>
          </p:cNvPr>
          <p:cNvSpPr txBox="1"/>
          <p:nvPr/>
        </p:nvSpPr>
        <p:spPr>
          <a:xfrm>
            <a:off x="323528" y="255587"/>
            <a:ext cx="66247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СУЩНОСТЬ ТЕРМИНА «РЕШЕНИЕ» 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7B8229D-EB69-4CB8-B163-2B04508F9DEF}"/>
              </a:ext>
            </a:extLst>
          </p:cNvPr>
          <p:cNvSpPr txBox="1"/>
          <p:nvPr/>
        </p:nvSpPr>
        <p:spPr>
          <a:xfrm>
            <a:off x="1" y="1670701"/>
            <a:ext cx="9143999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just"/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Под решением понимается совокупность рассматриваемых возможностей, которые тем или иным образом выделены человеком, делающим выбор.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C116CD-6924-41CF-9D71-856E7EF82D22}"/>
              </a:ext>
            </a:extLst>
          </p:cNvPr>
          <p:cNvSpPr txBox="1"/>
          <p:nvPr/>
        </p:nvSpPr>
        <p:spPr>
          <a:xfrm>
            <a:off x="-660" y="2345107"/>
            <a:ext cx="9144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Решение представляет собой процесс поиска наиболее предпочтительных вариантов, включающий в себя обдумывание, изучение какого-либо вопроса или задачи, нахождение правильного ответа.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A1F12DC-B823-44F6-B8EF-57C632AB3DDD}"/>
              </a:ext>
            </a:extLst>
          </p:cNvPr>
          <p:cNvSpPr txBox="1"/>
          <p:nvPr/>
        </p:nvSpPr>
        <p:spPr>
          <a:xfrm>
            <a:off x="0" y="3296512"/>
            <a:ext cx="9143340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just"/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Решением является и сам полученный в ходе поиска ответ, например один или несколько выбранных вариантов, результат анализа некоторой проблемы или математической задачи.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7E5EC9F-7538-427B-9010-168C954FDCDD}"/>
              </a:ext>
            </a:extLst>
          </p:cNvPr>
          <p:cNvSpPr txBox="1"/>
          <p:nvPr/>
        </p:nvSpPr>
        <p:spPr>
          <a:xfrm>
            <a:off x="0" y="4033891"/>
            <a:ext cx="9144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Решениями называют указы, постановления, распоряжения, приказы, акты органов законодательной и исполнительной власти, судебные и иные решения.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2117AB6-8BC7-4885-AAE6-D545C4BBAE0D}"/>
              </a:ext>
            </a:extLst>
          </p:cNvPr>
          <p:cNvSpPr txBox="1"/>
          <p:nvPr/>
        </p:nvSpPr>
        <p:spPr>
          <a:xfrm>
            <a:off x="-16736" y="4858654"/>
            <a:ext cx="9177513" cy="92333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just"/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 В других языках для этих понятий используются разные слова. Например, в английском языке в первом случае говорят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alternative, decision, 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во втором —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solving, choice, 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третьем —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solution, resolution, 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четвертом —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decree, order.</a:t>
            </a:r>
            <a:endParaRPr lang="ru-RU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7226" y="45816"/>
            <a:ext cx="4606782" cy="718888"/>
          </a:xfrm>
        </p:spPr>
        <p:txBody>
          <a:bodyPr/>
          <a:lstStyle/>
          <a:p>
            <a:pPr algn="just"/>
            <a:r>
              <a:rPr lang="ru-RU" sz="2000" b="1" baseline="-25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СУЩНОСТЬ УПРАВЛЕНЧЕСКИХ РЕШЕНИЙ</a:t>
            </a:r>
            <a:endParaRPr lang="ru-RU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29F89E-D406-45E7-AB6F-72518D4CA695}" type="slidenum">
              <a:rPr lang="ru-RU" altLang="ru-RU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>
                <a:defRPr/>
              </a:pPr>
              <a:t>14</a:t>
            </a:fld>
            <a:endParaRPr lang="ru-RU" altLang="ru-RU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5796136" y="1358803"/>
            <a:ext cx="313184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соответствии с этой схемой деятельность любой организации состоит из двух неразделимых процессов: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процесса управления. который заключается в реализации функций планирования.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организации деятельности, мотивации и контроля, и управляемого процесса, который рассматривается как множество взаимосвязанных операций.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направленных на достижение целей организации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539552" y="5511616"/>
            <a:ext cx="4824536" cy="923330"/>
          </a:xfrm>
          <a:prstGeom prst="rect">
            <a:avLst/>
          </a:prstGeom>
          <a:ln w="3810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Таким образом, 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цель управления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— это обеспечение максимальной или требуемой эффективности управляемого процесса.</a:t>
            </a:r>
          </a:p>
        </p:txBody>
      </p:sp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60000">
            <a:off x="795133" y="3107365"/>
            <a:ext cx="4155177" cy="23439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Содержимое 2">
            <a:extLst>
              <a:ext uri="{FF2B5EF4-FFF2-40B4-BE49-F238E27FC236}">
                <a16:creationId xmlns:a16="http://schemas.microsoft.com/office/drawing/2014/main" id="{E3AB9AC1-E4B0-49CF-9BDC-25A030D149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552" y="932171"/>
            <a:ext cx="4824536" cy="1992671"/>
          </a:xfrm>
          <a:ln w="28575">
            <a:solidFill>
              <a:srgbClr val="C00000"/>
            </a:solidFill>
          </a:ln>
        </p:spPr>
        <p:txBody>
          <a:bodyPr/>
          <a:lstStyle/>
          <a:p>
            <a:pPr marL="0" indent="0" algn="just">
              <a:buNone/>
            </a:pPr>
            <a:r>
              <a:rPr lang="ru-RU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Принятие решений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decision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making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в профессиональном отношении представляет собой особый вид человеческой деятельности, который состоит в обоснованном выборе наилучшего в некотором смысле варианта или нескольких предпочтительных вариантов из имеющихся возможных. </a:t>
            </a:r>
          </a:p>
          <a:p>
            <a:endParaRPr lang="ru-RU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29F89E-D406-45E7-AB6F-72518D4CA695}" type="slidenum">
              <a:rPr lang="ru-RU" altLang="ru-RU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>
                <a:defRPr/>
              </a:pPr>
              <a:t>15</a:t>
            </a:fld>
            <a:endParaRPr lang="ru-RU" altLang="ru-RU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288031" y="966054"/>
            <a:ext cx="820891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536575" algn="just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Управляющие воздействия должны быть направлены на изменение таких управляемых факторов, которые характеризуют качество ресурсов, способы применения ресурсов и условия применения ресурсов организации.</a:t>
            </a:r>
          </a:p>
        </p:txBody>
      </p:sp>
      <p:sp>
        <p:nvSpPr>
          <p:cNvPr id="7" name="Прямоугольник 6"/>
          <p:cNvSpPr/>
          <p:nvPr/>
        </p:nvSpPr>
        <p:spPr>
          <a:xfrm>
            <a:off x="4392487" y="2440084"/>
            <a:ext cx="4211960" cy="3416320"/>
          </a:xfrm>
          <a:prstGeom prst="rect">
            <a:avLst/>
          </a:prstGeom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Управляющие воздействия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— действия руководителей, которые направлены на изменение управляемых факторов внешней и внутренней среды организации с целью обеспечения максимальной или требуемой эффективности управляемого процесса.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Управленческие решения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— это выбор цели управления и значений управляемых факторов, обеспечивающих достижение этой цели.</a:t>
            </a:r>
          </a:p>
        </p:txBody>
      </p:sp>
      <p:pic>
        <p:nvPicPr>
          <p:cNvPr id="5427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-60000">
            <a:off x="573509" y="2196870"/>
            <a:ext cx="3025911" cy="39177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9D7E06F9-558C-4541-A812-5A6FC498C6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26" y="45816"/>
            <a:ext cx="4606782" cy="718888"/>
          </a:xfrm>
        </p:spPr>
        <p:txBody>
          <a:bodyPr/>
          <a:lstStyle/>
          <a:p>
            <a:pPr algn="just"/>
            <a:r>
              <a:rPr lang="ru-RU" sz="2000" b="1" baseline="-25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СУЩНОСТЬ УПРАВЛЕНЧЕСКИХ РЕШЕНИЙ</a:t>
            </a:r>
            <a:endParaRPr lang="ru-RU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7504" y="94688"/>
            <a:ext cx="5613098" cy="805334"/>
          </a:xfrm>
        </p:spPr>
        <p:txBody>
          <a:bodyPr/>
          <a:lstStyle/>
          <a:p>
            <a:pPr algn="just"/>
            <a:r>
              <a:rPr lang="ru-RU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ТЕОРИЯ ПРИНЯТИЯ РЕШЕНИЙ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23528" y="1012515"/>
            <a:ext cx="3816424" cy="2056445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 algn="just">
              <a:lnSpc>
                <a:spcPct val="120000"/>
              </a:lnSpc>
              <a:buNone/>
            </a:pPr>
            <a:endParaRPr lang="ru-RU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20000"/>
              </a:lnSpc>
              <a:buNone/>
            </a:pPr>
            <a:r>
              <a:rPr lang="ru-RU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Изучением того, как человек принимает решения, и созданием методов выбора занимаются многие научные дисциплины, которые возникли и исторически развивались независимо друг от друга. </a:t>
            </a:r>
          </a:p>
          <a:p>
            <a:pPr marL="0" indent="0" algn="just">
              <a:lnSpc>
                <a:spcPct val="120000"/>
              </a:lnSpc>
              <a:buNone/>
            </a:pPr>
            <a:r>
              <a:rPr lang="ru-RU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 ним относятся теория принятия решений, системный анализ, исследование операций, теория статистических решений, теория игр, теория оптимального управления, экономическая кибернетика, теория организаций, информатика, искусственный интеллект, когнитивная психология, теория поведения, риск-менеджмент и др. 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29F89E-D406-45E7-AB6F-72518D4CA695}" type="slidenum">
              <a:rPr lang="ru-RU" altLang="ru-RU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>
                <a:defRPr/>
              </a:pPr>
              <a:t>16</a:t>
            </a:fld>
            <a:endParaRPr lang="ru-RU" altLang="ru-RU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9BAA75-B455-4371-BBE7-2807CEF9B471}"/>
              </a:ext>
            </a:extLst>
          </p:cNvPr>
          <p:cNvSpPr txBox="1"/>
          <p:nvPr/>
        </p:nvSpPr>
        <p:spPr>
          <a:xfrm>
            <a:off x="4248472" y="1100853"/>
            <a:ext cx="4572000" cy="175432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marL="0" indent="0" algn="just">
              <a:buNone/>
            </a:pP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Теория принятия решений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— комплексная научная дисциплина, направленная на разработку методов и средств, помогающих одному или нескольким лицам сделать обоснованный выбор наилучшего из имеющихся вариантов.</a:t>
            </a:r>
          </a:p>
        </p:txBody>
      </p:sp>
      <p:pic>
        <p:nvPicPr>
          <p:cNvPr id="4098" name="Picture 2" descr="Экономические методы принятия управленческих решений, Целевой подход принятия управленческих решений - Экономика предприятия">
            <a:extLst>
              <a:ext uri="{FF2B5EF4-FFF2-40B4-BE49-F238E27FC236}">
                <a16:creationId xmlns:a16="http://schemas.microsoft.com/office/drawing/2014/main" id="{A3078ECD-797F-44EC-B3F5-950F1CAC97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7962" y="3509531"/>
            <a:ext cx="3648075" cy="2733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8133237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91331" y="0"/>
            <a:ext cx="7183710" cy="975643"/>
          </a:xfrm>
        </p:spPr>
        <p:txBody>
          <a:bodyPr>
            <a:normAutofit/>
          </a:bodyPr>
          <a:lstStyle/>
          <a:p>
            <a:pPr algn="just"/>
            <a:r>
              <a:rPr lang="ru-RU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МЕЖДИСЦИПЛИНАРНЫЕ ВЗАИМОСВЯЗИ ТПР</a:t>
            </a: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259632" y="1772816"/>
            <a:ext cx="6388138" cy="3888432"/>
          </a:xfrm>
          <a:prstGeom prst="rect">
            <a:avLst/>
          </a:prstGeom>
        </p:spPr>
      </p:pic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29F89E-D406-45E7-AB6F-72518D4CA695}" type="slidenum">
              <a:rPr lang="ru-RU" altLang="ru-RU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>
                <a:defRPr/>
              </a:pPr>
              <a:t>17</a:t>
            </a:fld>
            <a:endParaRPr lang="ru-RU" altLang="ru-RU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-209850"/>
            <a:ext cx="7886700" cy="1325563"/>
          </a:xfrm>
        </p:spPr>
        <p:txBody>
          <a:bodyPr>
            <a:normAutofit/>
          </a:bodyPr>
          <a:lstStyle/>
          <a:p>
            <a:pPr algn="just"/>
            <a:r>
              <a:rPr lang="ru-RU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УЧАСТНИКИ ПРОЦЕССА ПРИНЯТИЯ РЕШЕНИЙ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29F89E-D406-45E7-AB6F-72518D4CA695}" type="slidenum">
              <a:rPr lang="ru-RU" altLang="ru-RU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>
                <a:defRPr/>
              </a:pPr>
              <a:t>18</a:t>
            </a:fld>
            <a:endParaRPr lang="ru-RU" altLang="ru-RU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74AF0B-5F55-4C27-BDF5-22216CE8CA5F}"/>
              </a:ext>
            </a:extLst>
          </p:cNvPr>
          <p:cNvSpPr txBox="1"/>
          <p:nvPr/>
        </p:nvSpPr>
        <p:spPr>
          <a:xfrm>
            <a:off x="4427984" y="1624529"/>
            <a:ext cx="3995936" cy="286232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Главное место принадлежит человеку или группе людей, которые фактически осуществляют выбор предпочтительного решения. В теории принятия решений такого человека или группу таких людей называют </a:t>
            </a:r>
            <a:r>
              <a:rPr lang="ru-RU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лицом, принимающим решение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(ЛПР)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или </a:t>
            </a:r>
            <a:r>
              <a:rPr lang="ru-RU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действующим лицом,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по-английски — </a:t>
            </a:r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decision maker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(DM), </a:t>
            </a:r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actor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C39705-016E-4BC5-B690-B17CFA0A789D}"/>
              </a:ext>
            </a:extLst>
          </p:cNvPr>
          <p:cNvSpPr txBox="1"/>
          <p:nvPr/>
        </p:nvSpPr>
        <p:spPr>
          <a:xfrm>
            <a:off x="611560" y="4667469"/>
            <a:ext cx="4572000" cy="175432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ru-RU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владелец проблемы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(ВП)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— человек или группа лиц, имеющих основания и мотивы для постановки проблемы, осознающих необходимость ее решения, инициирующих тем или иным образом принятие и выполнение нужного решения.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9C0EF1D-4C21-4A8D-B4D9-2565AD494A1E}"/>
              </a:ext>
            </a:extLst>
          </p:cNvPr>
          <p:cNvSpPr txBox="1"/>
          <p:nvPr/>
        </p:nvSpPr>
        <p:spPr>
          <a:xfrm>
            <a:off x="395536" y="1032249"/>
            <a:ext cx="3360589" cy="341632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ru-RU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активные группы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(АГ)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объединяют людей, которые имеют общие интересы по отношению к проблеме, требующей решения, и стремятся оказать влияние на процесс выбора с тем, чтобы добиться нужного им результата. Активные группы — окружение, в котором протекает процесс решения проблемы и действует ЛПР.</a:t>
            </a: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https://www.syl.ru/misc/i/ai/97371/194056.jp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808038" y="1460984"/>
            <a:ext cx="6840760" cy="5130570"/>
          </a:xfrm>
          <a:prstGeom prst="rect">
            <a:avLst/>
          </a:prstGeom>
          <a:noFill/>
        </p:spPr>
      </p:pic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232482" y="1124744"/>
            <a:ext cx="3995936" cy="2945363"/>
          </a:xfrm>
        </p:spPr>
        <p:txBody>
          <a:bodyPr>
            <a:noAutofit/>
          </a:bodyPr>
          <a:lstStyle/>
          <a:p>
            <a:pPr marL="0" indent="0" algn="just">
              <a:lnSpc>
                <a:spcPct val="120000"/>
              </a:lnSpc>
              <a:buNone/>
            </a:pP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Консультанты по принятию решений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оказывают помощь ЛПР и владельцу проблемы в организации процесса ее решения, в правильной постановке задачи принятия решения, обеспечивают сбор необходимой информации, разрабатывают модель проблемы, процедуры и методы принятия решения.</a:t>
            </a:r>
          </a:p>
          <a:p>
            <a:pPr algn="just">
              <a:lnSpc>
                <a:spcPct val="120000"/>
              </a:lnSpc>
            </a:pP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29F89E-D406-45E7-AB6F-72518D4CA695}" type="slidenum">
              <a:rPr lang="ru-RU" altLang="ru-RU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>
                <a:defRPr/>
              </a:pPr>
              <a:t>19</a:t>
            </a:fld>
            <a:endParaRPr lang="ru-RU" altLang="ru-RU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6708DC-9560-4446-ABE9-76D8F08E2BA6}"/>
              </a:ext>
            </a:extLst>
          </p:cNvPr>
          <p:cNvSpPr txBox="1"/>
          <p:nvPr/>
        </p:nvSpPr>
        <p:spPr>
          <a:xfrm>
            <a:off x="4644008" y="3068960"/>
            <a:ext cx="3995936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Эксперты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(от лат. </a:t>
            </a:r>
            <a:r>
              <a:rPr lang="en-US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expertus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— опытный) — компетентные специалисты, профессионально разбирающиеся в решаемой проблеме, обладающие необходимой информацией о проблеме и отдельных ее аспектах, но не несущие ответственности за принятое решение и его реализацию.</a:t>
            </a:r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FF351A15-B3D1-444F-8CD1-9E31C3394B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09850"/>
            <a:ext cx="7886700" cy="1325563"/>
          </a:xfrm>
        </p:spPr>
        <p:txBody>
          <a:bodyPr>
            <a:normAutofit/>
          </a:bodyPr>
          <a:lstStyle/>
          <a:p>
            <a:pPr algn="just"/>
            <a:r>
              <a:rPr lang="ru-RU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УЧАСТНИКИ ПРОЦЕССА ПРИНЯТИЯ РЕШЕНИЙ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2">
            <a:extLst>
              <a:ext uri="{FF2B5EF4-FFF2-40B4-BE49-F238E27FC236}">
                <a16:creationId xmlns:a16="http://schemas.microsoft.com/office/drawing/2014/main" id="{21773E93-BBB5-450D-9762-F78D81EFC396}"/>
              </a:ext>
            </a:extLst>
          </p:cNvPr>
          <p:cNvSpPr txBox="1">
            <a:spLocks/>
          </p:cNvSpPr>
          <p:nvPr/>
        </p:nvSpPr>
        <p:spPr>
          <a:xfrm>
            <a:off x="144016" y="214375"/>
            <a:ext cx="7221538" cy="473075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800" kern="1200" cap="all" baseline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charset="0"/>
              </a:defRPr>
            </a:lvl1pPr>
          </a:lstStyle>
          <a:p>
            <a:pPr fontAlgn="auto">
              <a:lnSpc>
                <a:spcPct val="110000"/>
              </a:lnSpc>
              <a:spcAft>
                <a:spcPts val="0"/>
              </a:spcAft>
              <a:defRPr/>
            </a:pPr>
            <a:r>
              <a:rPr lang="ru-RU" sz="2000" b="1" dirty="0">
                <a:latin typeface="Times New Roman" panose="02020603050405020304" pitchFamily="18" charset="0"/>
                <a:cs typeface="Times New Roman" pitchFamily="18" charset="0"/>
              </a:rPr>
              <a:t>Вводная часть</a:t>
            </a:r>
            <a:endParaRPr lang="ru-RU" altLang="ru-RU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97E7F6-781D-43E5-92A7-11A85819F5F0}"/>
              </a:ext>
            </a:extLst>
          </p:cNvPr>
          <p:cNvSpPr txBox="1"/>
          <p:nvPr/>
        </p:nvSpPr>
        <p:spPr>
          <a:xfrm>
            <a:off x="144016" y="941923"/>
            <a:ext cx="9144000" cy="6048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1973263" indent="-1973263" defTabSz="228554" eaLnBrk="0" fontAlgn="auto" hangingPunct="0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ru-RU" altLang="ru-RU" sz="2400" b="1" dirty="0">
                <a:latin typeface="Times New Roman" panose="02020603050405020304" pitchFamily="18" charset="0"/>
                <a:cs typeface="Times New Roman" pitchFamily="18" charset="0"/>
              </a:rPr>
              <a:t>Тема лекции. </a:t>
            </a:r>
            <a:r>
              <a:rPr lang="ru-RU" altLang="ru-RU" sz="1800" spc="50" dirty="0">
                <a:latin typeface="Times New Roman" pitchFamily="18" charset="0"/>
                <a:ea typeface="Calibri" panose="020F0502020204030204" pitchFamily="34" charset="0"/>
                <a:cs typeface="Times New Roman" pitchFamily="18" charset="0"/>
              </a:rPr>
              <a:t>Основы формирования управленческого решения</a:t>
            </a:r>
          </a:p>
          <a:p>
            <a:pPr marL="1973263" indent="-1973263" defTabSz="228554" eaLnBrk="0" fontAlgn="auto" hangingPunct="0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ru-RU" altLang="ru-RU" sz="1800" spc="50" dirty="0">
              <a:latin typeface="Times New Roman" pitchFamily="18" charset="0"/>
              <a:ea typeface="Calibri" panose="020F0502020204030204" pitchFamily="34" charset="0"/>
              <a:cs typeface="Times New Roman" pitchFamily="18" charset="0"/>
            </a:endParaRPr>
          </a:p>
        </p:txBody>
      </p:sp>
      <p:sp>
        <p:nvSpPr>
          <p:cNvPr id="57" name="Slide Number Placeholder 3">
            <a:extLst>
              <a:ext uri="{FF2B5EF4-FFF2-40B4-BE49-F238E27FC236}">
                <a16:creationId xmlns:a16="http://schemas.microsoft.com/office/drawing/2014/main" id="{361B5D97-AFF3-4919-ADFF-F57CDB0ED7AE}"/>
              </a:ext>
            </a:extLst>
          </p:cNvPr>
          <p:cNvSpPr txBox="1">
            <a:spLocks/>
          </p:cNvSpPr>
          <p:nvPr/>
        </p:nvSpPr>
        <p:spPr>
          <a:xfrm>
            <a:off x="283716" y="5103875"/>
            <a:ext cx="633413" cy="1920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l" defTabSz="457200" rtl="0" fontAlgn="auto">
              <a:spcBef>
                <a:spcPts val="0"/>
              </a:spcBef>
              <a:spcAft>
                <a:spcPts val="0"/>
              </a:spcAft>
              <a:defRPr sz="900" kern="1200" cap="all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fontAlgn="base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fontAlgn="base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fontAlgn="base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fontAlgn="base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227013" rtl="0" eaLnBrk="1" fontAlgn="base" latinLnBrk="0" hangingPunct="1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227013" rtl="0" eaLnBrk="1" fontAlgn="base" latinLnBrk="0" hangingPunct="1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227013" rtl="0" eaLnBrk="1" fontAlgn="base" latinLnBrk="0" hangingPunct="1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227013" rtl="0" eaLnBrk="1" fontAlgn="base" latinLnBrk="0" hangingPunct="1">
              <a:spcBef>
                <a:spcPct val="0"/>
              </a:spcBef>
              <a:spcAft>
                <a:spcPct val="0"/>
              </a:spcAft>
              <a:defRPr sz="9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fld id="{B450F107-9FEE-4AC6-91D1-EC7170A7871F}" type="slidenum">
              <a:rPr lang="en-US" altLang="ru-RU" sz="7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</a:t>
            </a:fld>
            <a:endParaRPr lang="en-US" altLang="ru-RU" sz="7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Прямоугольник 178">
            <a:extLst>
              <a:ext uri="{FF2B5EF4-FFF2-40B4-BE49-F238E27FC236}">
                <a16:creationId xmlns:a16="http://schemas.microsoft.com/office/drawing/2014/main" id="{FCBC7EE5-D7FC-4AEF-A111-762A8E8BF6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498" y="2700477"/>
            <a:ext cx="204787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2285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altLang="ru-RU" sz="1800" spc="50" dirty="0">
                <a:latin typeface="Times New Roman" panose="02020603050405020304" pitchFamily="18" charset="0"/>
                <a:ea typeface="Calibri" panose="020F0502020204030204" pitchFamily="34" charset="0"/>
                <a:cs typeface="Times New Roman" pitchFamily="18" charset="0"/>
              </a:rPr>
              <a:t>Вопросы лекции: </a:t>
            </a:r>
          </a:p>
        </p:txBody>
      </p:sp>
      <p:grpSp>
        <p:nvGrpSpPr>
          <p:cNvPr id="60" name="Группа 2">
            <a:extLst>
              <a:ext uri="{FF2B5EF4-FFF2-40B4-BE49-F238E27FC236}">
                <a16:creationId xmlns:a16="http://schemas.microsoft.com/office/drawing/2014/main" id="{FD150B58-BCD9-4014-ADDA-18DCC6F6CF13}"/>
              </a:ext>
            </a:extLst>
          </p:cNvPr>
          <p:cNvGrpSpPr>
            <a:grpSpLocks/>
          </p:cNvGrpSpPr>
          <p:nvPr/>
        </p:nvGrpSpPr>
        <p:grpSpPr bwMode="auto">
          <a:xfrm>
            <a:off x="2155027" y="2924839"/>
            <a:ext cx="6988973" cy="1299242"/>
            <a:chOff x="2119190" y="2966914"/>
            <a:chExt cx="6730652" cy="3478186"/>
          </a:xfrm>
        </p:grpSpPr>
        <p:sp>
          <p:nvSpPr>
            <p:cNvPr id="61" name="TextBox 180">
              <a:extLst>
                <a:ext uri="{FF2B5EF4-FFF2-40B4-BE49-F238E27FC236}">
                  <a16:creationId xmlns:a16="http://schemas.microsoft.com/office/drawing/2014/main" id="{6EEB92DE-0032-4F0E-B9FB-22819C7A72B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19190" y="3767792"/>
              <a:ext cx="6730652" cy="26773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tabLst>
                  <a:tab pos="341313" algn="l"/>
                  <a:tab pos="1255713" algn="l"/>
                  <a:tab pos="2170113" algn="l"/>
                  <a:tab pos="3084513" algn="l"/>
                  <a:tab pos="3998913" algn="l"/>
                  <a:tab pos="4913313" algn="l"/>
                  <a:tab pos="5827713" algn="l"/>
                  <a:tab pos="6742113" algn="l"/>
                  <a:tab pos="7656513" algn="l"/>
                  <a:tab pos="8570913" algn="l"/>
                  <a:tab pos="9485313" algn="l"/>
                  <a:tab pos="10399713" algn="l"/>
                </a:tabLst>
                <a:defRPr sz="9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tabLst>
                  <a:tab pos="341313" algn="l"/>
                  <a:tab pos="1255713" algn="l"/>
                  <a:tab pos="2170113" algn="l"/>
                  <a:tab pos="3084513" algn="l"/>
                  <a:tab pos="3998913" algn="l"/>
                  <a:tab pos="4913313" algn="l"/>
                  <a:tab pos="5827713" algn="l"/>
                  <a:tab pos="6742113" algn="l"/>
                  <a:tab pos="7656513" algn="l"/>
                  <a:tab pos="8570913" algn="l"/>
                  <a:tab pos="9485313" algn="l"/>
                  <a:tab pos="10399713" algn="l"/>
                </a:tabLst>
                <a:defRPr sz="9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tabLst>
                  <a:tab pos="341313" algn="l"/>
                  <a:tab pos="1255713" algn="l"/>
                  <a:tab pos="2170113" algn="l"/>
                  <a:tab pos="3084513" algn="l"/>
                  <a:tab pos="3998913" algn="l"/>
                  <a:tab pos="4913313" algn="l"/>
                  <a:tab pos="5827713" algn="l"/>
                  <a:tab pos="6742113" algn="l"/>
                  <a:tab pos="7656513" algn="l"/>
                  <a:tab pos="8570913" algn="l"/>
                  <a:tab pos="9485313" algn="l"/>
                  <a:tab pos="10399713" algn="l"/>
                </a:tabLst>
                <a:defRPr sz="9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tabLst>
                  <a:tab pos="341313" algn="l"/>
                  <a:tab pos="1255713" algn="l"/>
                  <a:tab pos="2170113" algn="l"/>
                  <a:tab pos="3084513" algn="l"/>
                  <a:tab pos="3998913" algn="l"/>
                  <a:tab pos="4913313" algn="l"/>
                  <a:tab pos="5827713" algn="l"/>
                  <a:tab pos="6742113" algn="l"/>
                  <a:tab pos="7656513" algn="l"/>
                  <a:tab pos="8570913" algn="l"/>
                  <a:tab pos="9485313" algn="l"/>
                  <a:tab pos="10399713" algn="l"/>
                </a:tabLst>
                <a:defRPr sz="9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tabLst>
                  <a:tab pos="341313" algn="l"/>
                  <a:tab pos="1255713" algn="l"/>
                  <a:tab pos="2170113" algn="l"/>
                  <a:tab pos="3084513" algn="l"/>
                  <a:tab pos="3998913" algn="l"/>
                  <a:tab pos="4913313" algn="l"/>
                  <a:tab pos="5827713" algn="l"/>
                  <a:tab pos="6742113" algn="l"/>
                  <a:tab pos="7656513" algn="l"/>
                  <a:tab pos="8570913" algn="l"/>
                  <a:tab pos="9485313" algn="l"/>
                  <a:tab pos="10399713" algn="l"/>
                </a:tabLst>
                <a:defRPr sz="9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227013" fontAlgn="base">
                <a:spcBef>
                  <a:spcPct val="0"/>
                </a:spcBef>
                <a:spcAft>
                  <a:spcPct val="0"/>
                </a:spcAft>
                <a:tabLst>
                  <a:tab pos="341313" algn="l"/>
                  <a:tab pos="1255713" algn="l"/>
                  <a:tab pos="2170113" algn="l"/>
                  <a:tab pos="3084513" algn="l"/>
                  <a:tab pos="3998913" algn="l"/>
                  <a:tab pos="4913313" algn="l"/>
                  <a:tab pos="5827713" algn="l"/>
                  <a:tab pos="6742113" algn="l"/>
                  <a:tab pos="7656513" algn="l"/>
                  <a:tab pos="8570913" algn="l"/>
                  <a:tab pos="9485313" algn="l"/>
                  <a:tab pos="10399713" algn="l"/>
                </a:tabLst>
                <a:defRPr sz="9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227013" fontAlgn="base">
                <a:spcBef>
                  <a:spcPct val="0"/>
                </a:spcBef>
                <a:spcAft>
                  <a:spcPct val="0"/>
                </a:spcAft>
                <a:tabLst>
                  <a:tab pos="341313" algn="l"/>
                  <a:tab pos="1255713" algn="l"/>
                  <a:tab pos="2170113" algn="l"/>
                  <a:tab pos="3084513" algn="l"/>
                  <a:tab pos="3998913" algn="l"/>
                  <a:tab pos="4913313" algn="l"/>
                  <a:tab pos="5827713" algn="l"/>
                  <a:tab pos="6742113" algn="l"/>
                  <a:tab pos="7656513" algn="l"/>
                  <a:tab pos="8570913" algn="l"/>
                  <a:tab pos="9485313" algn="l"/>
                  <a:tab pos="10399713" algn="l"/>
                </a:tabLst>
                <a:defRPr sz="9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227013" fontAlgn="base">
                <a:spcBef>
                  <a:spcPct val="0"/>
                </a:spcBef>
                <a:spcAft>
                  <a:spcPct val="0"/>
                </a:spcAft>
                <a:tabLst>
                  <a:tab pos="341313" algn="l"/>
                  <a:tab pos="1255713" algn="l"/>
                  <a:tab pos="2170113" algn="l"/>
                  <a:tab pos="3084513" algn="l"/>
                  <a:tab pos="3998913" algn="l"/>
                  <a:tab pos="4913313" algn="l"/>
                  <a:tab pos="5827713" algn="l"/>
                  <a:tab pos="6742113" algn="l"/>
                  <a:tab pos="7656513" algn="l"/>
                  <a:tab pos="8570913" algn="l"/>
                  <a:tab pos="9485313" algn="l"/>
                  <a:tab pos="10399713" algn="l"/>
                </a:tabLst>
                <a:defRPr sz="9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227013" fontAlgn="base">
                <a:spcBef>
                  <a:spcPct val="0"/>
                </a:spcBef>
                <a:spcAft>
                  <a:spcPct val="0"/>
                </a:spcAft>
                <a:tabLst>
                  <a:tab pos="341313" algn="l"/>
                  <a:tab pos="1255713" algn="l"/>
                  <a:tab pos="2170113" algn="l"/>
                  <a:tab pos="3084513" algn="l"/>
                  <a:tab pos="3998913" algn="l"/>
                  <a:tab pos="4913313" algn="l"/>
                  <a:tab pos="5827713" algn="l"/>
                  <a:tab pos="6742113" algn="l"/>
                  <a:tab pos="7656513" algn="l"/>
                  <a:tab pos="8570913" algn="l"/>
                  <a:tab pos="9485313" algn="l"/>
                  <a:tab pos="10399713" algn="l"/>
                </a:tabLst>
                <a:defRPr sz="9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just">
                <a:lnSpc>
                  <a:spcPts val="1800"/>
                </a:lnSpc>
              </a:pPr>
              <a:r>
                <a:rPr lang="ru-RU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Основные понятия и определения: система, состояние системы, изменение состояния системы, преобразование исследуемой системы, достижение нового состояния системы, управление системой, лицо, принимающее решение, управленческое решение. </a:t>
              </a:r>
              <a:br>
                <a:rPr lang="ru-RU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</a:br>
              <a:endParaRPr lang="en-US" altLang="ru-RU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2" name="TextBox 181">
              <a:extLst>
                <a:ext uri="{FF2B5EF4-FFF2-40B4-BE49-F238E27FC236}">
                  <a16:creationId xmlns:a16="http://schemas.microsoft.com/office/drawing/2014/main" id="{34CEDB7A-B839-4A61-8455-86998C65C43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22153" y="2966914"/>
              <a:ext cx="3031314" cy="9330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9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9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9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9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9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227013" fontAlgn="base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227013" fontAlgn="base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227013" fontAlgn="base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227013" fontAlgn="base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lnSpc>
                  <a:spcPts val="2000"/>
                </a:lnSpc>
              </a:pPr>
              <a:r>
                <a:rPr lang="ru-RU" altLang="ru-RU" sz="2000" b="1" dirty="0">
                  <a:latin typeface="Times New Roman" panose="02020603050405020304" pitchFamily="18" charset="0"/>
                  <a:ea typeface="Arial" panose="020B0604020202020204" pitchFamily="34" charset="0"/>
                  <a:cs typeface="Times New Roman" panose="02020603050405020304" pitchFamily="18" charset="0"/>
                </a:rPr>
                <a:t>1 вопрос</a:t>
              </a:r>
            </a:p>
          </p:txBody>
        </p:sp>
      </p:grpSp>
      <p:grpSp>
        <p:nvGrpSpPr>
          <p:cNvPr id="63" name="Группа 2">
            <a:extLst>
              <a:ext uri="{FF2B5EF4-FFF2-40B4-BE49-F238E27FC236}">
                <a16:creationId xmlns:a16="http://schemas.microsoft.com/office/drawing/2014/main" id="{805FC547-E1ED-4049-A4D2-77F4828BC5D9}"/>
              </a:ext>
            </a:extLst>
          </p:cNvPr>
          <p:cNvGrpSpPr>
            <a:grpSpLocks/>
          </p:cNvGrpSpPr>
          <p:nvPr/>
        </p:nvGrpSpPr>
        <p:grpSpPr bwMode="auto">
          <a:xfrm>
            <a:off x="2149075" y="4317503"/>
            <a:ext cx="7000875" cy="633114"/>
            <a:chOff x="2039833" y="4100733"/>
            <a:chExt cx="6742114" cy="1688714"/>
          </a:xfrm>
        </p:grpSpPr>
        <p:sp>
          <p:nvSpPr>
            <p:cNvPr id="64" name="TextBox 183">
              <a:extLst>
                <a:ext uri="{FF2B5EF4-FFF2-40B4-BE49-F238E27FC236}">
                  <a16:creationId xmlns:a16="http://schemas.microsoft.com/office/drawing/2014/main" id="{E7AE1A63-6CD1-432A-9736-A1FC2428564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39833" y="4968509"/>
              <a:ext cx="6742114" cy="8209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just" defTabSz="228554" fontAlgn="auto">
                <a:spcBef>
                  <a:spcPts val="0"/>
                </a:spcBef>
                <a:spcAft>
                  <a:spcPts val="0"/>
                </a:spcAft>
                <a:tabLst>
                  <a:tab pos="341313" algn="l"/>
                  <a:tab pos="1255713" algn="l"/>
                  <a:tab pos="2170113" algn="l"/>
                  <a:tab pos="3084513" algn="l"/>
                  <a:tab pos="3998913" algn="l"/>
                  <a:tab pos="4913313" algn="l"/>
                  <a:tab pos="5827713" algn="l"/>
                  <a:tab pos="6742113" algn="l"/>
                  <a:tab pos="7656513" algn="l"/>
                  <a:tab pos="8570913" algn="l"/>
                  <a:tab pos="9485313" algn="l"/>
                  <a:tab pos="10399713" algn="l"/>
                </a:tabLst>
                <a:defRPr/>
              </a:pPr>
              <a:r>
                <a:rPr lang="ru-RU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Этапы принятия управленческого решения.</a:t>
              </a:r>
              <a:endParaRPr lang="ru-RU" altLang="ru-RU" sz="14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5" name="TextBox 184">
              <a:extLst>
                <a:ext uri="{FF2B5EF4-FFF2-40B4-BE49-F238E27FC236}">
                  <a16:creationId xmlns:a16="http://schemas.microsoft.com/office/drawing/2014/main" id="{5CFD1E16-2CBC-4B4D-A43E-664BE118CBF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51320" y="4100733"/>
              <a:ext cx="3031314" cy="9315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9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9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9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9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9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227013" fontAlgn="base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227013" fontAlgn="base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227013" fontAlgn="base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227013" fontAlgn="base">
                <a:spcBef>
                  <a:spcPct val="0"/>
                </a:spcBef>
                <a:spcAft>
                  <a:spcPct val="0"/>
                </a:spcAft>
                <a:defRPr sz="9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lnSpc>
                  <a:spcPts val="2000"/>
                </a:lnSpc>
              </a:pPr>
              <a:r>
                <a:rPr lang="ru-RU" altLang="ru-RU" sz="2000" b="1" dirty="0">
                  <a:latin typeface="Times New Roman" panose="02020603050405020304" pitchFamily="18" charset="0"/>
                  <a:ea typeface="Arial" panose="020B0604020202020204" pitchFamily="34" charset="0"/>
                  <a:cs typeface="Times New Roman" panose="02020603050405020304" pitchFamily="18" charset="0"/>
                </a:rPr>
                <a:t>2 вопрос</a:t>
              </a:r>
            </a:p>
          </p:txBody>
        </p:sp>
      </p:grpSp>
      <p:sp>
        <p:nvSpPr>
          <p:cNvPr id="15" name="Номер слайда 3">
            <a:extLst>
              <a:ext uri="{FF2B5EF4-FFF2-40B4-BE49-F238E27FC236}">
                <a16:creationId xmlns:a16="http://schemas.microsoft.com/office/drawing/2014/main" id="{A0A60D7D-05DC-428E-BE03-9273DCA7CE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50257" y="6583681"/>
            <a:ext cx="557781" cy="274320"/>
          </a:xfrm>
        </p:spPr>
        <p:txBody>
          <a:bodyPr/>
          <a:lstStyle/>
          <a:p>
            <a:pPr>
              <a:defRPr/>
            </a:pPr>
            <a:fld id="{E729F89E-D406-45E7-AB6F-72518D4CA695}" type="slidenum">
              <a:rPr lang="ru-RU" altLang="ru-RU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>
                <a:defRPr/>
              </a:pPr>
              <a:t>2</a:t>
            </a:fld>
            <a:endParaRPr lang="ru-RU" alt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29F89E-D406-45E7-AB6F-72518D4CA695}" type="slidenum">
              <a:rPr lang="ru-RU" altLang="ru-RU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>
                <a:defRPr/>
              </a:pPr>
              <a:t>20</a:t>
            </a:fld>
            <a:endParaRPr lang="ru-RU" altLang="ru-RU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Заголовок 1"/>
          <p:cNvSpPr txBox="1">
            <a:spLocks/>
          </p:cNvSpPr>
          <p:nvPr/>
        </p:nvSpPr>
        <p:spPr>
          <a:xfrm>
            <a:off x="174625" y="22394"/>
            <a:ext cx="8136904" cy="10015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ЭТАПЫ ПРИНЯТИЯ РЕШЕНИЙ</a:t>
            </a:r>
          </a:p>
        </p:txBody>
      </p:sp>
      <p:pic>
        <p:nvPicPr>
          <p:cNvPr id="6" name="Объект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923928" y="1128050"/>
            <a:ext cx="5172708" cy="1692108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3" cstate="print"/>
          <a:srcRect b="7564"/>
          <a:stretch/>
        </p:blipFill>
        <p:spPr>
          <a:xfrm>
            <a:off x="230089" y="2738655"/>
            <a:ext cx="3720379" cy="1986489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496041" y="3982477"/>
            <a:ext cx="4647959" cy="2619936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C2507AC-1A84-4077-B973-3702A0D9AD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29F89E-D406-45E7-AB6F-72518D4CA695}" type="slidenum">
              <a:rPr lang="ru-RU" altLang="ru-RU" smtClean="0"/>
              <a:pPr>
                <a:defRPr/>
              </a:pPr>
              <a:t>21</a:t>
            </a:fld>
            <a:endParaRPr lang="ru-RU" altLang="ru-RU"/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5016CFF8-E828-4985-A8A7-9BD7E6156E0E}"/>
              </a:ext>
            </a:extLst>
          </p:cNvPr>
          <p:cNvSpPr txBox="1">
            <a:spLocks/>
          </p:cNvSpPr>
          <p:nvPr/>
        </p:nvSpPr>
        <p:spPr>
          <a:xfrm>
            <a:off x="174625" y="22394"/>
            <a:ext cx="8136904" cy="10015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ЭТАПЫ ПРИНЯТИЯ РЕШЕНИЙ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BE540A2-846C-4F33-9F2F-1DE823B308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124744"/>
            <a:ext cx="3941018" cy="211665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2D7ED99-EBCC-4507-B32E-7155BB6FD7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4048" y="1060469"/>
            <a:ext cx="3621088" cy="2180935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B101477-62A1-45AF-953E-D290D3DA70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6255" y="3692716"/>
            <a:ext cx="4106761" cy="232301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04B5FE0-81E2-49D9-A49E-2CD60FC133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3808" y="3432100"/>
            <a:ext cx="3973939" cy="2844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81881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29F89E-D406-45E7-AB6F-72518D4CA695}" type="slidenum">
              <a:rPr lang="ru-RU" altLang="ru-RU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>
                <a:defRPr/>
              </a:pPr>
              <a:t>22</a:t>
            </a:fld>
            <a:endParaRPr lang="ru-RU" altLang="ru-RU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42512" y="1046440"/>
            <a:ext cx="4032448" cy="5364369"/>
          </a:xfrm>
          <a:prstGeom prst="rect">
            <a:avLst/>
          </a:prstGeom>
          <a:ln w="19050">
            <a:solidFill>
              <a:srgbClr val="C00000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8246176-4D74-4D96-B169-4A050FB52475}"/>
              </a:ext>
            </a:extLst>
          </p:cNvPr>
          <p:cNvSpPr txBox="1"/>
          <p:nvPr/>
        </p:nvSpPr>
        <p:spPr>
          <a:xfrm>
            <a:off x="-54528" y="260648"/>
            <a:ext cx="46265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ТЕОРИЯ ПРИНЯТИЯ РЕШЕНИЙ</a:t>
            </a:r>
          </a:p>
        </p:txBody>
      </p:sp>
      <p:sp>
        <p:nvSpPr>
          <p:cNvPr id="10" name="Стрелка влево 9">
            <a:extLst>
              <a:ext uri="{FF2B5EF4-FFF2-40B4-BE49-F238E27FC236}">
                <a16:creationId xmlns:a16="http://schemas.microsoft.com/office/drawing/2014/main" id="{3BA3A30F-6416-4218-8310-CD771D9681B1}"/>
              </a:ext>
            </a:extLst>
          </p:cNvPr>
          <p:cNvSpPr/>
          <p:nvPr/>
        </p:nvSpPr>
        <p:spPr>
          <a:xfrm>
            <a:off x="4579136" y="2346325"/>
            <a:ext cx="4380086" cy="2165350"/>
          </a:xfrm>
          <a:prstGeom prst="leftArrow">
            <a:avLst/>
          </a:prstGeom>
          <a:noFill/>
          <a:ln>
            <a:solidFill>
              <a:srgbClr val="F825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139700" marR="0" lvl="0" indent="0" algn="l" defTabSz="914400" rtl="0" eaLnBrk="1" fontAlgn="auto" latinLnBrk="0" hangingPunct="1">
              <a:lnSpc>
                <a:spcPts val="1130"/>
              </a:lnSpc>
              <a:spcBef>
                <a:spcPts val="27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ru-RU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Петровский А. Б.</a:t>
            </a:r>
            <a:endParaRPr kumimoji="0" lang="ru-RU" sz="3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-21704" y="-23861"/>
            <a:ext cx="7488832" cy="936104"/>
          </a:xfrm>
        </p:spPr>
        <p:txBody>
          <a:bodyPr/>
          <a:lstStyle/>
          <a:p>
            <a:pPr algn="just"/>
            <a:r>
              <a:rPr lang="ru-RU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КЛАССИФИКАЦИЯ ЗАДАЧ ПРИНЯТИЯ РЕШЕНИЯ</a:t>
            </a: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971600" y="1054026"/>
            <a:ext cx="7849214" cy="4749948"/>
          </a:xfrm>
          <a:prstGeom prst="rect">
            <a:avLst/>
          </a:prstGeom>
        </p:spPr>
      </p:pic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29F89E-D406-45E7-AB6F-72518D4CA695}" type="slidenum">
              <a:rPr lang="ru-RU" altLang="ru-RU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>
                <a:defRPr/>
              </a:pPr>
              <a:t>23</a:t>
            </a:fld>
            <a:endParaRPr lang="ru-RU" altLang="ru-RU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3746506" y="6093296"/>
            <a:ext cx="1909459" cy="387286"/>
          </a:xfrm>
          <a:prstGeom prst="rect">
            <a:avLst/>
          </a:prstGeom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marL="368300" algn="ctr">
              <a:lnSpc>
                <a:spcPts val="1130"/>
              </a:lnSpc>
              <a:spcBef>
                <a:spcPts val="2700"/>
              </a:spcBef>
              <a:spcAft>
                <a:spcPts val="0"/>
              </a:spcAft>
            </a:pPr>
            <a:r>
              <a:rPr lang="ru-RU" sz="1000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Петровский А. Б.</a:t>
            </a:r>
            <a:endParaRPr lang="ru-RU" sz="1000" b="1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sz="1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Теория принятия решений</a:t>
            </a:r>
            <a:endParaRPr lang="ru-RU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718601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55667" y="47980"/>
            <a:ext cx="6543031" cy="898588"/>
          </a:xfrm>
        </p:spPr>
        <p:txBody>
          <a:bodyPr>
            <a:normAutofit/>
          </a:bodyPr>
          <a:lstStyle/>
          <a:p>
            <a:pPr algn="just"/>
            <a:r>
              <a:rPr lang="ru-RU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КЛАССИФИКАЦИЯ ЗАДАЧ ПРИНЯТИЯ РЕШЕНИЙ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29854" y="1517106"/>
            <a:ext cx="8084291" cy="456510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зависимости от присутствия тех или иных факторов, характеризующих информированность ЛПР, возможны следующие задачи оптимального выбора:</a:t>
            </a:r>
          </a:p>
          <a:p>
            <a:pPr lvl="0"/>
            <a:r>
              <a:rPr lang="ru-RU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условиях определенности</a:t>
            </a: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— имеется полная и исчерпывающая информация о состоянии среды, необходимая для принятия решения;</a:t>
            </a:r>
          </a:p>
          <a:p>
            <a:pPr lvl="0"/>
            <a:r>
              <a:rPr lang="ru-RU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условиях вероятностной неопределенности и риска </a:t>
            </a:r>
            <a:r>
              <a:rPr lang="ru-RU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—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информация о состоянии среды неполная, но с известными вероятностными характеристиками случайных факторов;</a:t>
            </a:r>
            <a:r>
              <a:rPr lang="ru-RU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lvl="0"/>
            <a:r>
              <a:rPr lang="ru-RU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условиях полной неопределенности</a:t>
            </a: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— имеется отрывочная, недостаточная, нечеткая и/или приблизительная информация о некоторых характеристиках состояния среды.</a:t>
            </a:r>
          </a:p>
          <a:p>
            <a:pPr marL="0" indent="0" algn="ctr">
              <a:buNone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задаче принятия решения могут одновременно присутствовать и факторы различных типов.</a:t>
            </a:r>
          </a:p>
          <a:p>
            <a:pPr lvl="0"/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endParaRPr lang="ru-RU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161EA-3838-4585-991A-9FE3F83376D8}" type="slidenum"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24</a:t>
            </a:fld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8091598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4625" y="125043"/>
            <a:ext cx="1301031" cy="766008"/>
          </a:xfrm>
        </p:spPr>
        <p:txBody>
          <a:bodyPr/>
          <a:lstStyle/>
          <a:p>
            <a:r>
              <a:rPr lang="ru-RU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ПРИМЕР</a:t>
            </a:r>
          </a:p>
        </p:txBody>
      </p:sp>
      <p:sp>
        <p:nvSpPr>
          <p:cNvPr id="11" name="Номер слайда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29F89E-D406-45E7-AB6F-72518D4CA695}" type="slidenum">
              <a:rPr lang="ru-RU" altLang="ru-RU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>
                <a:defRPr/>
              </a:pPr>
              <a:t>25</a:t>
            </a:fld>
            <a:endParaRPr lang="ru-RU" altLang="ru-RU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76" name="Picture 4" descr="http://kupontik.ru/media/kupikupon.ru/2016/11/a5a5bfbbb3481a1167f6b42e396aa33e_p2.jpg"/>
          <p:cNvPicPr>
            <a:picLocks noChangeAspect="1" noChangeArrowheads="1"/>
          </p:cNvPicPr>
          <p:nvPr/>
        </p:nvPicPr>
        <p:blipFill rotWithShape="1">
          <a:blip r:embed="rId2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498"/>
          <a:stretch/>
        </p:blipFill>
        <p:spPr bwMode="auto">
          <a:xfrm>
            <a:off x="712694" y="4587511"/>
            <a:ext cx="1954298" cy="1809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sportonline.biz/uploads/pics54/vodnie-vidi-sporta-ishchu-predlagayu-snaryagenie.jpg"/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1313" y="2000342"/>
            <a:ext cx="927155" cy="1236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s://go1.imgsmail.ru/imgpreview?key=128ae396f5df9d7a&amp;mb=imgdb_preview_1970"/>
          <p:cNvPicPr>
            <a:picLocks noChangeAspect="1" noChangeArrowheads="1"/>
          </p:cNvPicPr>
          <p:nvPr/>
        </p:nvPicPr>
        <p:blipFill>
          <a:blip r:embed="rId4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066" y="1983482"/>
            <a:ext cx="1067944" cy="1423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s://go2.imgsmail.ru/imgpreview?key=2db88064ee4b8c43&amp;mb=imgdb_preview_1716"/>
          <p:cNvPicPr>
            <a:picLocks noChangeAspect="1" noChangeArrowheads="1"/>
          </p:cNvPicPr>
          <p:nvPr/>
        </p:nvPicPr>
        <p:blipFill>
          <a:blip r:embed="rId5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8136" y="3380174"/>
            <a:ext cx="1743075" cy="1543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utoShape 16" descr="https://go1.imgsmail.ru/imgpreview?key=2d48fe1d7b50e26c&amp;mb=imgdb_preview_349"/>
          <p:cNvSpPr>
            <a:spLocks noChangeAspect="1" noChangeArrowheads="1"/>
          </p:cNvSpPr>
          <p:nvPr/>
        </p:nvSpPr>
        <p:spPr bwMode="auto">
          <a:xfrm>
            <a:off x="6359706" y="5173648"/>
            <a:ext cx="87604" cy="116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90" name="Picture 18" descr="http://god2018.su/wp-content/uploads/2017/01/simvol-chempionata-mira-po-futbolu-2018-goda-3.jpg"/>
          <p:cNvPicPr>
            <a:picLocks noChangeAspect="1" noChangeArrowheads="1"/>
          </p:cNvPicPr>
          <p:nvPr/>
        </p:nvPicPr>
        <p:blipFill>
          <a:blip r:embed="rId6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2687" y="3164049"/>
            <a:ext cx="1565168" cy="2086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A145231-5B16-4B7C-9A82-A01CD0C1C3C6}"/>
              </a:ext>
            </a:extLst>
          </p:cNvPr>
          <p:cNvSpPr txBox="1"/>
          <p:nvPr/>
        </p:nvSpPr>
        <p:spPr>
          <a:xfrm>
            <a:off x="0" y="3735887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Условия определенности: товары повседневного спроса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A3351DF-8B20-45EE-91C2-4DC5FF9EB35C}"/>
              </a:ext>
            </a:extLst>
          </p:cNvPr>
          <p:cNvSpPr txBox="1"/>
          <p:nvPr/>
        </p:nvSpPr>
        <p:spPr>
          <a:xfrm>
            <a:off x="107015" y="1162889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Условия вероятностной неопределенности: сезонные товары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AE14DBC-31DB-4544-A9DC-845BE4F281A5}"/>
              </a:ext>
            </a:extLst>
          </p:cNvPr>
          <p:cNvSpPr txBox="1"/>
          <p:nvPr/>
        </p:nvSpPr>
        <p:spPr>
          <a:xfrm>
            <a:off x="4978568" y="2367854"/>
            <a:ext cx="389136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Условия полной неопределенности: модные товары</a:t>
            </a:r>
          </a:p>
        </p:txBody>
      </p:sp>
    </p:spTree>
    <p:extLst>
      <p:ext uri="{BB962C8B-B14F-4D97-AF65-F5344CB8AC3E}">
        <p14:creationId xmlns:p14="http://schemas.microsoft.com/office/powerpoint/2010/main" val="2020442987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1520" y="119125"/>
            <a:ext cx="7773338" cy="596329"/>
          </a:xfrm>
        </p:spPr>
        <p:txBody>
          <a:bodyPr>
            <a:noAutofit/>
          </a:bodyPr>
          <a:lstStyle/>
          <a:p>
            <a:pPr algn="just"/>
            <a:r>
              <a:rPr lang="ru-RU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ПОСТАНОВКА ЗАДАЧИ ПРИНЯТИЯ РЕШЕНИЯ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23528" y="1424930"/>
            <a:ext cx="8712968" cy="4466808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buNone/>
            </a:pP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Формально задачу принятия решения 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можно записать в следующем обобщенном виде:</a:t>
            </a:r>
          </a:p>
          <a:p>
            <a:pPr algn="ctr">
              <a:buNone/>
            </a:pPr>
            <a:r>
              <a:rPr lang="en-US" sz="1400" b="1" i="1" dirty="0">
                <a:solidFill>
                  <a:schemeClr val="bg1"/>
                </a:solidFill>
                <a:highlight>
                  <a:srgbClr val="0080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1400" b="1" dirty="0">
                <a:solidFill>
                  <a:schemeClr val="bg1"/>
                </a:solidFill>
                <a:highlight>
                  <a:srgbClr val="0080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b="1" dirty="0">
                <a:solidFill>
                  <a:schemeClr val="bg1"/>
                </a:solidFill>
                <a:highlight>
                  <a:srgbClr val="0080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sz="1400" b="1" i="1" dirty="0">
                <a:solidFill>
                  <a:schemeClr val="bg1"/>
                </a:solidFill>
                <a:highlight>
                  <a:srgbClr val="0080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(F,A,X,G,P)</a:t>
            </a:r>
            <a:endParaRPr lang="ru-RU" sz="1400" b="1" i="1" dirty="0">
              <a:solidFill>
                <a:schemeClr val="bg1"/>
              </a:solidFill>
              <a:highlight>
                <a:srgbClr val="0080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None/>
            </a:pP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Здесь 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— формулировка задачи принятия решения, (содержательное описание стоящей проблемы и/или ее модельное представление, определение цели или целей, которые должны быть достигнуты, а также требования к виду окончательного результата.</a:t>
            </a:r>
          </a:p>
          <a:p>
            <a:pPr>
              <a:buNone/>
            </a:pPr>
            <a:r>
              <a:rPr lang="ru-RU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 —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совокупность возможных вариантов (альтернатив), из которых производится выбор.</a:t>
            </a:r>
          </a:p>
          <a:p>
            <a:pPr>
              <a:buNone/>
            </a:pPr>
            <a:r>
              <a:rPr lang="ru-RU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 —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совокупность признаков (атрибутов, параметров), описывающих варианты и их отличительные особенности. В качестве признаков выступают, во-первых, объективные показатели, которые характеризуют те или иные свойства, присущие вариантам, и которые, как вило, можно измерить; во-вторых, субъективные оценки, которые обычно даются по специально отобранным или сконструированным критериям, отражающим важные для участников выбора черты вариантов.</a:t>
            </a:r>
          </a:p>
          <a:p>
            <a:pPr>
              <a:buNone/>
            </a:pP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— 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совокупность условий, ограничивающих область допустимых вариантов решения задачи. Ограничения могут быть описаны как содержательным образом, так и заданы в виде некоторых формальных требований к вариантам и/или их признакам. </a:t>
            </a:r>
          </a:p>
          <a:p>
            <a:pPr>
              <a:buNone/>
            </a:pPr>
            <a:r>
              <a:rPr lang="ru-RU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 —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предпочтения одного или нескольких ЛПР, которые служат основой для оценки и сравнения возможных вариантов решения проблемы, отбора допустимых вариантов и поиска наи­лучшего или приемлемого варианта. 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29F89E-D406-45E7-AB6F-72518D4CA695}" type="slidenum">
              <a:rPr lang="ru-RU" altLang="ru-RU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>
                <a:defRPr/>
              </a:pPr>
              <a:t>26</a:t>
            </a:fld>
            <a:endParaRPr lang="ru-RU" altLang="ru-RU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6077637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116633"/>
            <a:ext cx="7092280" cy="678844"/>
          </a:xfrm>
        </p:spPr>
        <p:txBody>
          <a:bodyPr>
            <a:normAutofit/>
          </a:bodyPr>
          <a:lstStyle/>
          <a:p>
            <a:pPr algn="just"/>
            <a:r>
              <a:rPr lang="ru-RU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ПОСТАНОВКА ЗАДАЧИ ПРИНЯТИЯ РЕШЕНИЯ ДЛЯ  ГРУППОВОГО ЛПР 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95536" y="2939255"/>
            <a:ext cx="3816424" cy="3362325"/>
          </a:xfrm>
          <a:prstGeom prst="rect">
            <a:avLst/>
          </a:prstGeom>
        </p:spPr>
      </p:pic>
      <p:sp>
        <p:nvSpPr>
          <p:cNvPr id="7" name="Прямоугольник 6"/>
          <p:cNvSpPr/>
          <p:nvPr/>
        </p:nvSpPr>
        <p:spPr>
          <a:xfrm>
            <a:off x="4355976" y="1052736"/>
            <a:ext cx="4536504" cy="3785652"/>
          </a:xfrm>
          <a:prstGeom prst="rect">
            <a:avLst/>
          </a:prstGeom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Вербальная формулировка задачи принятия решений групповым ЛПР: </a:t>
            </a:r>
          </a:p>
          <a:p>
            <a:pPr>
              <a:buFont typeface="Arial" pitchFamily="34" charset="0"/>
              <a:buChar char="•"/>
            </a:pP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условиях проблемной ситуации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ru-RU" sz="16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ru-RU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itchFamily="34" charset="0"/>
              <a:buChar char="•"/>
            </a:pP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располагаемого времени </a:t>
            </a:r>
            <a:r>
              <a:rPr lang="ru-RU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</a:t>
            </a:r>
          </a:p>
          <a:p>
            <a:pPr>
              <a:buFont typeface="Arial" pitchFamily="34" charset="0"/>
              <a:buChar char="•"/>
            </a:pP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ресурсов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ru-RU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itchFamily="34" charset="0"/>
              <a:buChar char="•"/>
            </a:pP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необходимо доопределить ситуацию множеством альтернативных ситуаций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endParaRPr lang="ru-RU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itchFamily="34" charset="0"/>
              <a:buChar char="•"/>
            </a:pP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сформулировать множество целей </a:t>
            </a:r>
            <a:r>
              <a:rPr lang="ru-RU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</a:p>
          <a:p>
            <a:pPr>
              <a:buFont typeface="Arial" pitchFamily="34" charset="0"/>
              <a:buChar char="•"/>
            </a:pP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ограничений </a:t>
            </a:r>
            <a:r>
              <a:rPr lang="ru-RU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pPr>
              <a:buFont typeface="Arial" pitchFamily="34" charset="0"/>
              <a:buChar char="•"/>
            </a:pP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альтернативных решений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ru-RU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itchFamily="34" charset="0"/>
              <a:buChar char="•"/>
            </a:pP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произвести оценку функции группового предпочтения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F(f)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ru-RU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itchFamily="34" charset="0"/>
              <a:buChar char="•"/>
            </a:pP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 найти оптимальное решение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Y*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из множества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endParaRPr lang="ru-RU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itchFamily="34" charset="0"/>
              <a:buChar char="•"/>
            </a:pP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руководствуясь принципом согласования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6259484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1520" y="1124744"/>
            <a:ext cx="7773338" cy="2160241"/>
          </a:xfrm>
        </p:spPr>
        <p:txBody>
          <a:bodyPr>
            <a:noAutofit/>
          </a:bodyPr>
          <a:lstStyle/>
          <a:p>
            <a:pPr algn="just"/>
            <a:r>
              <a:rPr lang="ru-RU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Управляемые факторы</a:t>
            </a:r>
            <a:r>
              <a:rPr lang="ru-RU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выбор которых зависит от ЛПР, —  поставленные цели, варианты (альтернативы) их достижения, субъективные оценки вариантов и степени достижения целей. </a:t>
            </a:r>
            <a:b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Неуправляемые факторы 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не зависят от ЛПР. Они определяют объективные признаки вариантов и отчасти устанавливают ограничения на выбор возможных вариантов.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275856" y="3400334"/>
            <a:ext cx="5036566" cy="2736303"/>
          </a:xfrm>
          <a:prstGeom prst="rect">
            <a:avLst/>
          </a:prstGeom>
          <a:ln>
            <a:solidFill>
              <a:srgbClr val="C00000"/>
            </a:solidFill>
          </a:ln>
        </p:spPr>
        <p:txBody>
          <a:bodyPr>
            <a:normAutofit fontScale="77500" lnSpcReduction="20000"/>
          </a:bodyPr>
          <a:lstStyle/>
          <a:p>
            <a:pPr marL="0" indent="0" algn="just">
              <a:buNone/>
            </a:pPr>
            <a:r>
              <a:rPr lang="ru-RU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Факторы подразделяются также:</a:t>
            </a:r>
          </a:p>
          <a:p>
            <a:pPr lvl="0"/>
            <a:r>
              <a:rPr lang="ru-RU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 </a:t>
            </a:r>
            <a:r>
              <a:rPr lang="ru-RU" sz="23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определенные</a:t>
            </a:r>
            <a:r>
              <a:rPr lang="ru-RU" sz="23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ru-RU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или детерминированные, с известными и/или заранее заданными точными характеристиками;</a:t>
            </a:r>
          </a:p>
          <a:p>
            <a:pPr lvl="0"/>
            <a:r>
              <a:rPr lang="ru-RU" sz="23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вероятностные</a:t>
            </a:r>
            <a:r>
              <a:rPr lang="ru-RU" sz="23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ru-RU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или стохастические, с известными и/или заранее заданными случайными характеристиками;</a:t>
            </a:r>
          </a:p>
          <a:p>
            <a:pPr lvl="0"/>
            <a:r>
              <a:rPr lang="ru-RU" sz="23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неопределенные</a:t>
            </a:r>
            <a:r>
              <a:rPr lang="ru-RU" sz="23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ru-RU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или неизвестные, С нечетко определенными и/или неизвестными характеристиками, но иногда с известной областью изменения их значений.</a:t>
            </a:r>
          </a:p>
          <a:p>
            <a:endParaRPr lang="ru-RU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29F89E-D406-45E7-AB6F-72518D4CA695}" type="slidenum">
              <a:rPr lang="ru-RU" altLang="ru-RU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>
                <a:defRPr/>
              </a:pPr>
              <a:t>28</a:t>
            </a:fld>
            <a:endParaRPr lang="ru-RU" altLang="ru-RU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B501CB-A09F-4EB1-A6BE-975FEBE3CE54}"/>
              </a:ext>
            </a:extLst>
          </p:cNvPr>
          <p:cNvSpPr txBox="1"/>
          <p:nvPr/>
        </p:nvSpPr>
        <p:spPr>
          <a:xfrm>
            <a:off x="0" y="295687"/>
            <a:ext cx="70616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ФАКТОРЫ, ХАРАКТЕРИЗУЮЩИЕ ПРОБЛЕМНУЮ СИТУАЦИЮ</a:t>
            </a: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9220201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195736" y="1412776"/>
            <a:ext cx="4207475" cy="648072"/>
          </a:xfrm>
        </p:spPr>
        <p:txBody>
          <a:bodyPr>
            <a:noAutofit/>
          </a:bodyPr>
          <a:lstStyle/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НЕОПРЕДЕЛЕННЫЕ ФАКТОРЫ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13038" y="2636913"/>
            <a:ext cx="8479442" cy="280831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Неопределенность природы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т. е. факторы людям попросту неизвестные или от них не зависящие. </a:t>
            </a:r>
          </a:p>
          <a:p>
            <a:pPr marL="0" indent="0" algn="just">
              <a:buNone/>
            </a:pP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Неопределенность человека</a:t>
            </a:r>
            <a:r>
              <a:rPr lang="ru-RU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который может вести себя непоследовательно, противоречиво, допускать ошибки, зависеть от других лиц (партнеров, противников и т. д.), чьи действия он не может полностью учесть или предвидеть. </a:t>
            </a:r>
          </a:p>
          <a:p>
            <a:pPr marL="0" indent="0" algn="just">
              <a:buNone/>
            </a:pP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Неопределенность целей</a:t>
            </a:r>
            <a:r>
              <a:rPr lang="ru-RU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которые могут различаться и не совпадать друг с другом.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29F89E-D406-45E7-AB6F-72518D4CA695}" type="slidenum">
              <a:rPr lang="ru-RU" altLang="ru-RU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>
                <a:defRPr/>
              </a:pPr>
              <a:t>29</a:t>
            </a:fld>
            <a:endParaRPr lang="ru-RU" altLang="ru-RU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9A53FB-99C8-46AC-8017-CEEEF22108FE}"/>
              </a:ext>
            </a:extLst>
          </p:cNvPr>
          <p:cNvSpPr txBox="1"/>
          <p:nvPr/>
        </p:nvSpPr>
        <p:spPr>
          <a:xfrm>
            <a:off x="0" y="295687"/>
            <a:ext cx="70616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ФАКТОРЫ, ХАРАКТЕРИЗУЮЩИЕ ПРОБЛЕМНУЮ СИТУАЦИЮ</a:t>
            </a: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9617218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23528" y="1772816"/>
            <a:ext cx="8229600" cy="4680520"/>
          </a:xfrm>
        </p:spPr>
        <p:txBody>
          <a:bodyPr/>
          <a:lstStyle/>
          <a:p>
            <a:pPr algn="just"/>
            <a:r>
              <a:rPr lang="ru-RU" sz="1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теория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например, философская система Платона;</a:t>
            </a:r>
          </a:p>
          <a:p>
            <a:pPr algn="just"/>
            <a:r>
              <a:rPr lang="ru-RU" sz="1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классификация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например, периодическая система химических элементов Д. И. Менделеева;</a:t>
            </a:r>
          </a:p>
          <a:p>
            <a:pPr algn="just"/>
            <a:r>
              <a:rPr lang="ru-RU" sz="1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метод практической деятельности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например, система Станиславского;</a:t>
            </a:r>
          </a:p>
          <a:p>
            <a:pPr algn="just"/>
            <a:r>
              <a:rPr lang="ru-RU" sz="1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способ организации мыслительной деятельности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например, система счисления;</a:t>
            </a:r>
          </a:p>
          <a:p>
            <a:pPr algn="just"/>
            <a:r>
              <a:rPr lang="ru-RU" sz="1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совокупность объектов природы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например, Солнечная система;</a:t>
            </a:r>
          </a:p>
          <a:p>
            <a:pPr algn="just"/>
            <a:r>
              <a:rPr lang="ru-RU" sz="1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некоторое свойство общества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например, политическая система, экономическая система и т. п.;</a:t>
            </a:r>
          </a:p>
          <a:p>
            <a:pPr algn="just"/>
            <a:r>
              <a:rPr lang="ru-RU" sz="1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совокупность установившихся норм жизни и правил поведения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например, правовая система или система моральных ценностей;</a:t>
            </a:r>
          </a:p>
          <a:p>
            <a:pPr algn="just"/>
            <a:r>
              <a:rPr lang="ru-RU" sz="1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закономерность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(«в его действиях прослеживается система»);</a:t>
            </a:r>
          </a:p>
          <a:p>
            <a:pPr algn="just"/>
            <a:r>
              <a:rPr lang="ru-RU" sz="1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конструкционный принцип</a:t>
            </a:r>
            <a:r>
              <a:rPr lang="ru-RU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(«оружие новой системы»);</a:t>
            </a:r>
          </a:p>
          <a:p>
            <a:pPr algn="just"/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 др.</a:t>
            </a:r>
          </a:p>
          <a:p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250257" y="6583681"/>
            <a:ext cx="557781" cy="274320"/>
          </a:xfrm>
        </p:spPr>
        <p:txBody>
          <a:bodyPr/>
          <a:lstStyle/>
          <a:p>
            <a:pPr>
              <a:defRPr/>
            </a:pPr>
            <a:fld id="{E729F89E-D406-45E7-AB6F-72518D4CA695}" type="slidenum">
              <a:rPr lang="ru-RU" altLang="ru-RU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>
                <a:defRPr/>
              </a:pPr>
              <a:t>3</a:t>
            </a:fld>
            <a:endParaRPr lang="ru-RU" alt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E31BF9-473D-4935-AA99-AD9538802CB6}"/>
              </a:ext>
            </a:extLst>
          </p:cNvPr>
          <p:cNvSpPr txBox="1"/>
          <p:nvPr/>
        </p:nvSpPr>
        <p:spPr>
          <a:xfrm>
            <a:off x="29317" y="204609"/>
            <a:ext cx="347931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just">
              <a:buNone/>
            </a:pPr>
            <a:r>
              <a:rPr lang="ru-RU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ЧТО ТАКОЕ «СИСТЕМА» 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A7A3E3-BE58-46C9-BCAB-0E75BC6596E3}"/>
              </a:ext>
            </a:extLst>
          </p:cNvPr>
          <p:cNvSpPr txBox="1"/>
          <p:nvPr/>
        </p:nvSpPr>
        <p:spPr>
          <a:xfrm>
            <a:off x="1259632" y="952633"/>
            <a:ext cx="719787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повседневной практике слово </a:t>
            </a:r>
            <a:r>
              <a:rPr lang="ru-RU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«СИСТЕМА» </a:t>
            </a: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может употребляться в различных значениях:</a:t>
            </a:r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592593" y="2375995"/>
            <a:ext cx="8128338" cy="3708471"/>
          </a:xfrm>
        </p:spPr>
        <p:txBody>
          <a:bodyPr/>
          <a:lstStyle/>
          <a:p>
            <a:pPr marL="0" indent="0">
              <a:buNone/>
            </a:pP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Стратегии, или системы правил, которыми руководствуется в процессе выбора решений, можно разделить на две группы:</a:t>
            </a:r>
          </a:p>
          <a:p>
            <a:pPr marL="0" indent="0">
              <a:buNone/>
            </a:pPr>
            <a:r>
              <a:rPr lang="ru-RU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1. </a:t>
            </a:r>
            <a:r>
              <a:rPr lang="ru-RU" sz="16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Алгоритмические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— это системы алгоритмических правил, четко определенных и позволяющих произвести выбор альтернативы за конечное число шагов.</a:t>
            </a:r>
          </a:p>
          <a:p>
            <a:pPr marL="0" indent="0">
              <a:buNone/>
            </a:pPr>
            <a:r>
              <a:rPr lang="ru-RU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2. </a:t>
            </a:r>
            <a:r>
              <a:rPr lang="ru-RU" sz="16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Эвристические стратегии</a:t>
            </a:r>
            <a:r>
              <a:rPr lang="ru-RU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—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это набор правил, принципов и приемов интуитивного характера, которые гораздо менее четко определены и не всегда позволяют получить оптимальное решение. </a:t>
            </a:r>
            <a:r>
              <a:rPr lang="ru-RU" sz="1600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Достоинство их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в том, что они способны радикально уменьшить сложность и трудность задачи и в значительной мере снижают напряженность интеллектуальных усилий, требующихся для подготовки и принятия решения.</a:t>
            </a:r>
          </a:p>
          <a:p>
            <a:pPr marL="0" indent="0">
              <a:buNone/>
            </a:pPr>
            <a:r>
              <a:rPr lang="ru-RU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Два вида эвристических стратегий.</a:t>
            </a:r>
            <a:endParaRPr lang="ru-RU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ru-RU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Внутренняя стратегия</a:t>
            </a:r>
            <a:r>
              <a:rPr lang="ru-RU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 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Применяя такую стратегию, лицо, принимающее решение, рассматривает каждую ситуацию как единое целое и сравнивает оптимальность ее свойств.</a:t>
            </a:r>
          </a:p>
          <a:p>
            <a:pPr marL="0" indent="0">
              <a:buNone/>
            </a:pPr>
            <a:r>
              <a:rPr lang="ru-RU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Внешняя стратегия. 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Состоит в том, что лицо, принимающее решение, сравнивает аналогичные свойства двух или более ситуаций.</a:t>
            </a:r>
          </a:p>
          <a:p>
            <a:endParaRPr lang="ru-RU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29F89E-D406-45E7-AB6F-72518D4CA695}" type="slidenum">
              <a:rPr lang="ru-RU" altLang="ru-RU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>
                <a:defRPr/>
              </a:pPr>
              <a:t>30</a:t>
            </a:fld>
            <a:endParaRPr lang="ru-RU" altLang="ru-RU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FADBBBD1-7283-4189-A2DE-583AE1586A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625" y="50385"/>
            <a:ext cx="5045447" cy="644526"/>
          </a:xfrm>
        </p:spPr>
        <p:txBody>
          <a:bodyPr/>
          <a:lstStyle/>
          <a:p>
            <a:pPr algn="just"/>
            <a:r>
              <a:rPr lang="ru-RU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СТРАТЕГИЯ ПРИНЯТИЯ РЕШЕНИЙ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8995CD-0238-4B1C-9F26-76472B0BA545}"/>
              </a:ext>
            </a:extLst>
          </p:cNvPr>
          <p:cNvSpPr txBox="1"/>
          <p:nvPr/>
        </p:nvSpPr>
        <p:spPr>
          <a:xfrm>
            <a:off x="1403648" y="1052736"/>
            <a:ext cx="5923623" cy="1169551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Под стратегией принятия решения понимается совокупность правил и действий по отбору окончательного формируемого решения, определяемая содержанием концепции принятия решения, а также реализующими ее (концепцию) правилами предпочтения альтернатив и способами (методами) расчета </a:t>
            </a:r>
            <a:r>
              <a:rPr lang="ru-RU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критериальных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оценок.</a:t>
            </a:r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Содержимое 2">
            <a:extLst>
              <a:ext uri="{FF2B5EF4-FFF2-40B4-BE49-F238E27FC236}">
                <a16:creationId xmlns:a16="http://schemas.microsoft.com/office/drawing/2014/main" id="{97456EB0-85D4-43AB-8F2B-3E483C5B469C}"/>
              </a:ext>
            </a:extLst>
          </p:cNvPr>
          <p:cNvSpPr txBox="1">
            <a:spLocks/>
          </p:cNvSpPr>
          <p:nvPr/>
        </p:nvSpPr>
        <p:spPr bwMode="auto">
          <a:xfrm>
            <a:off x="452438" y="1019175"/>
            <a:ext cx="8229600" cy="1152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Wingdings" pitchFamily="2" charset="2"/>
              <a:buNone/>
              <a:defRPr sz="34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>
              <a:buFont typeface="Arial" panose="020B0604020202020204" pitchFamily="34" charset="0"/>
              <a:buNone/>
            </a:pPr>
            <a:r>
              <a:rPr lang="ru-RU" altLang="ru-RU" sz="4000" b="1">
                <a:solidFill>
                  <a:srgbClr val="00BE5A"/>
                </a:solidFill>
              </a:rPr>
              <a:t>Спасибо за внимание!</a:t>
            </a:r>
          </a:p>
        </p:txBody>
      </p:sp>
      <p:pic>
        <p:nvPicPr>
          <p:cNvPr id="5" name="Содержимое 7" descr="здание.jpg">
            <a:extLst>
              <a:ext uri="{FF2B5EF4-FFF2-40B4-BE49-F238E27FC236}">
                <a16:creationId xmlns:a16="http://schemas.microsoft.com/office/drawing/2014/main" id="{56580E8C-EE80-4309-9C68-A2FC33F92AA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lum contrast="-13000"/>
          </a:blip>
          <a:srcRect b="12003"/>
          <a:stretch>
            <a:fillRect/>
          </a:stretch>
        </p:blipFill>
        <p:spPr>
          <a:xfrm>
            <a:off x="1767116" y="1745000"/>
            <a:ext cx="5544617" cy="306186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6350" stA="50000" endA="300" endPos="38500" dist="508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29F89E-D406-45E7-AB6F-72518D4CA695}" type="slidenum">
              <a:rPr lang="ru-RU" altLang="ru-RU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>
                <a:defRPr/>
              </a:pPr>
              <a:t>4</a:t>
            </a:fld>
            <a:endParaRPr lang="ru-RU" altLang="ru-RU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Содержимое 2"/>
          <p:cNvSpPr txBox="1">
            <a:spLocks/>
          </p:cNvSpPr>
          <p:nvPr/>
        </p:nvSpPr>
        <p:spPr>
          <a:xfrm>
            <a:off x="491331" y="3037270"/>
            <a:ext cx="8784976" cy="11986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В современном понимании </a:t>
            </a:r>
            <a:r>
              <a:rPr kumimoji="0" lang="ru-RU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система</a:t>
            </a: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– это совокупность элементов или подсистем, находящихся во взаимодействии и образующих определённую целостность. </a:t>
            </a:r>
          </a:p>
          <a:p>
            <a:pPr marR="0" lvl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algn="just" eaLnBrk="1" fontAlgn="auto" hangingPunct="1">
              <a:spcBef>
                <a:spcPct val="20000"/>
              </a:spcBef>
              <a:spcAft>
                <a:spcPts val="0"/>
              </a:spcAft>
              <a:defRPr/>
            </a:pP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0F5FDA-0FE6-4766-A2D6-1907A72ACBC5}"/>
              </a:ext>
            </a:extLst>
          </p:cNvPr>
          <p:cNvSpPr txBox="1"/>
          <p:nvPr/>
        </p:nvSpPr>
        <p:spPr>
          <a:xfrm>
            <a:off x="29317" y="204609"/>
            <a:ext cx="347931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just">
              <a:buNone/>
            </a:pPr>
            <a:r>
              <a:rPr lang="ru-RU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ЧТО ТАКОЕ «СИСТЕМА» 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04FFCC-4C2F-4463-AADE-A1EB30085B91}"/>
              </a:ext>
            </a:extLst>
          </p:cNvPr>
          <p:cNvSpPr txBox="1"/>
          <p:nvPr/>
        </p:nvSpPr>
        <p:spPr>
          <a:xfrm>
            <a:off x="3707904" y="1126784"/>
            <a:ext cx="5112568" cy="1643527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Системы бывают различной сложности: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объединение, состоящее из ряда предприятий;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машиностроительный завод, состоящий из ряда служб, цехов, участков;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станок, состоящий из ряда агрегатов, и т. д.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1C7A86-2169-4CED-B014-5EB53236127F}"/>
              </a:ext>
            </a:extLst>
          </p:cNvPr>
          <p:cNvSpPr txBox="1"/>
          <p:nvPr/>
        </p:nvSpPr>
        <p:spPr>
          <a:xfrm>
            <a:off x="479389" y="4581128"/>
            <a:ext cx="4740684" cy="1754326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lvl="0" algn="just" eaLnBrk="1" fontAlgn="auto" hangingPunct="1">
              <a:spcBef>
                <a:spcPct val="20000"/>
              </a:spcBef>
              <a:spcAft>
                <a:spcPts val="0"/>
              </a:spcAft>
              <a:defRPr/>
            </a:pP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Изучением систем занимаются такие инженерные и научные дисциплины как общая теория систем, системный анализ, 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системология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 кибернетика, системная инженерия, термодинамика,  системная динамика и т. д.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29F89E-D406-45E7-AB6F-72518D4CA695}" type="slidenum">
              <a:rPr lang="ru-RU" altLang="ru-RU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>
                <a:defRPr/>
              </a:pPr>
              <a:t>5</a:t>
            </a:fld>
            <a:endParaRPr lang="ru-RU" altLang="ru-RU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EA82AD-B368-4ED6-85C6-8292880146CF}"/>
              </a:ext>
            </a:extLst>
          </p:cNvPr>
          <p:cNvSpPr txBox="1"/>
          <p:nvPr/>
        </p:nvSpPr>
        <p:spPr>
          <a:xfrm>
            <a:off x="1115616" y="5711398"/>
            <a:ext cx="718327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 eaLnBrk="1" fontAlgn="auto" hangingPunct="1">
              <a:spcAft>
                <a:spcPts val="0"/>
              </a:spcAft>
              <a:buClrTx/>
              <a:buSzTx/>
              <a:buNone/>
              <a:defRPr/>
            </a:pPr>
            <a:r>
              <a:rPr lang="ru-RU" sz="1800" b="1" kern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ФУНКЦИОНИРОВАНИЕ СИСТЕМЫ В КАЧЕСТВЕ ЕДИНОГО ЦЕЛОГО ОБЕСПЕЧИВАЕТСЯ СВЯЗЯМИ МЕЖДУ ЕЁ ЭЛЕМЕНТАМИ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1E4228-BCEF-4812-8265-8215BD78531D}"/>
              </a:ext>
            </a:extLst>
          </p:cNvPr>
          <p:cNvSpPr txBox="1"/>
          <p:nvPr/>
        </p:nvSpPr>
        <p:spPr>
          <a:xfrm>
            <a:off x="-24810" y="988441"/>
            <a:ext cx="9168810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0" indent="0" algn="just">
              <a:buNone/>
            </a:pPr>
            <a:r>
              <a:rPr lang="ru-RU" sz="1800" b="1" kern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Элемент системы </a:t>
            </a:r>
            <a:r>
              <a:rPr lang="ru-RU" sz="1800" kern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это объект, выполняющий определённые функции и не подлежащий дальнейшему расчленению в рамках поставленной перед данной системой задачи.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5F9816-2685-4C35-8987-97B36A6D9F14}"/>
              </a:ext>
            </a:extLst>
          </p:cNvPr>
          <p:cNvSpPr txBox="1"/>
          <p:nvPr/>
        </p:nvSpPr>
        <p:spPr>
          <a:xfrm>
            <a:off x="29317" y="204609"/>
            <a:ext cx="347931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just">
              <a:buNone/>
            </a:pPr>
            <a:r>
              <a:rPr lang="ru-RU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ЧТО ТАКОЕ «СИСТЕМА» 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466F0C9-2679-4D11-989A-676EADA274AE}"/>
              </a:ext>
            </a:extLst>
          </p:cNvPr>
          <p:cNvSpPr txBox="1"/>
          <p:nvPr/>
        </p:nvSpPr>
        <p:spPr>
          <a:xfrm>
            <a:off x="-1" y="1668720"/>
            <a:ext cx="91440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just">
              <a:buNone/>
            </a:pPr>
            <a:r>
              <a:rPr lang="ru-RU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Компонент, подсистема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— относительно независимая часть системы, обладающая свойствами системы, и в частности, имеющая подцель.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00A1460-6DE4-476B-B2D1-829EC44CC09E}"/>
              </a:ext>
            </a:extLst>
          </p:cNvPr>
          <p:cNvSpPr txBox="1"/>
          <p:nvPr/>
        </p:nvSpPr>
        <p:spPr>
          <a:xfrm>
            <a:off x="-8914" y="4543384"/>
            <a:ext cx="9144000" cy="12003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0" indent="0" algn="just">
              <a:buNone/>
            </a:pPr>
            <a:r>
              <a:rPr lang="ru-RU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Связь, отношение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— ограничение степени свободы элементов: элементы, вступая во взаимодействие (связь) друг с другом, утрачивают часть свойств или степеней свободы, которыми они потенциально обладали; сама же система как целое при этом приобретает новые свойства.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6700FFF-DB27-4B8D-9154-5D7796EF92EB}"/>
              </a:ext>
            </a:extLst>
          </p:cNvPr>
          <p:cNvSpPr txBox="1"/>
          <p:nvPr/>
        </p:nvSpPr>
        <p:spPr>
          <a:xfrm>
            <a:off x="-8915" y="2348999"/>
            <a:ext cx="9144001" cy="12003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0" indent="0" algn="just">
              <a:buNone/>
            </a:pPr>
            <a:r>
              <a:rPr lang="ru-RU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Структура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— наиболее существенные компоненты и связи, которые мало меняются при функционировании системы и обеспечивают существование системы и её основных свойств. Структура характеризует организованность системы, устойчивую во времени упорядоченность элементов и связей.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2FC2A60-69FD-4E01-BF26-6EF01F7160B0}"/>
              </a:ext>
            </a:extLst>
          </p:cNvPr>
          <p:cNvSpPr txBox="1"/>
          <p:nvPr/>
        </p:nvSpPr>
        <p:spPr>
          <a:xfrm>
            <a:off x="29317" y="3447606"/>
            <a:ext cx="910576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just">
              <a:buNone/>
            </a:pPr>
            <a:r>
              <a:rPr lang="ru-RU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Цель 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— сложное понятие, в зависимости от контекста и стадии познания имеющее разное наполнение: «идеальные устремления», «конечный результат», «побуждение к деятельности» и т. д. Для многих сложных систем (например, социальных) характерно наличие разных по уровню, часто не согласующихся между собой целей.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4" name="Picture 6" descr="https://sites.google.com/site/vebkvestgosudarstvennyesimvoly/_/rsrc/1494168733901/home/zadanie/poradok-vypolnenia-raboty/2136954043_b670879bac_o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420004" y="1237725"/>
            <a:ext cx="2363205" cy="1575470"/>
          </a:xfrm>
          <a:prstGeom prst="rect">
            <a:avLst/>
          </a:prstGeom>
          <a:noFill/>
        </p:spPr>
      </p:pic>
      <p:pic>
        <p:nvPicPr>
          <p:cNvPr id="48132" name="Picture 4" descr="https://auto.ironhorse.ru/wp-content/uploads/2010/06/CRZ201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3347864" y="4998570"/>
            <a:ext cx="2160240" cy="1440160"/>
          </a:xfrm>
          <a:prstGeom prst="rect">
            <a:avLst/>
          </a:prstGeom>
          <a:noFill/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29F89E-D406-45E7-AB6F-72518D4CA695}" type="slidenum">
              <a:rPr lang="ru-RU" altLang="ru-RU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>
                <a:defRPr/>
              </a:pPr>
              <a:t>6</a:t>
            </a:fld>
            <a:endParaRPr lang="ru-RU" altLang="ru-RU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8" name="Picture 4" descr="https://www.factmonster.com/sites/factmonster.com/files/inline-images/Solar-System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3261550" y="980728"/>
            <a:ext cx="2620900" cy="1310450"/>
          </a:xfrm>
          <a:prstGeom prst="rect">
            <a:avLst/>
          </a:prstGeom>
          <a:noFill/>
        </p:spPr>
      </p:pic>
      <p:pic>
        <p:nvPicPr>
          <p:cNvPr id="1032" name="Picture 8" descr="https://roomester.ru/wp-content/uploads/2017/08/dizajn-garderobnoj-komnaty-3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257461" y="4998570"/>
            <a:ext cx="2004318" cy="1224136"/>
          </a:xfrm>
          <a:prstGeom prst="rect">
            <a:avLst/>
          </a:prstGeom>
          <a:noFill/>
        </p:spPr>
      </p:pic>
      <p:sp>
        <p:nvSpPr>
          <p:cNvPr id="9" name="Прямоугольник 8"/>
          <p:cNvSpPr/>
          <p:nvPr/>
        </p:nvSpPr>
        <p:spPr>
          <a:xfrm>
            <a:off x="287524" y="2881939"/>
            <a:ext cx="8280920" cy="1754326"/>
          </a:xfrm>
          <a:prstGeom prst="rect">
            <a:avLst/>
          </a:prstGeom>
          <a:ln w="28575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algn="just" eaLnBrk="1" fontAlgn="auto" hangingPunct="1">
              <a:spcAft>
                <a:spcPts val="0"/>
              </a:spcAft>
              <a:defRPr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Различают системы технические (например, металлорежущий станок, автоматическая линия), человеко-машинные (автоматизированные системы управления технологическим процессом - обслуживающий персонал, станок - человек), производственно-экономические (завод, фирма), социальные (персонал, различные группы населения), биологические (человеческий организм, определённая природная зона). </a:t>
            </a:r>
          </a:p>
        </p:txBody>
      </p:sp>
      <p:pic>
        <p:nvPicPr>
          <p:cNvPr id="1034" name="Picture 10" descr="http://bigslide.ru/images/9/8469/960/img7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6622969" y="4773754"/>
            <a:ext cx="2160240" cy="1620180"/>
          </a:xfrm>
          <a:prstGeom prst="rect">
            <a:avLst/>
          </a:prstGeom>
          <a:noFill/>
        </p:spPr>
      </p:pic>
      <p:pic>
        <p:nvPicPr>
          <p:cNvPr id="1036" name="Picture 12" descr="https://je7.ru/wp-content/uploads/2018/09/davlenie_otoplenie3-430x224.jpg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56191" y="1026093"/>
            <a:ext cx="3024336" cy="1575469"/>
          </a:xfrm>
          <a:prstGeom prst="rect">
            <a:avLst/>
          </a:prstGeom>
          <a:noFill/>
        </p:spPr>
      </p:pic>
      <p:sp>
        <p:nvSpPr>
          <p:cNvPr id="48130" name="AutoShape 2" descr="https://auto.ironhorse.ru/wp-content/uploads/2010/06/CRZ201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FB09D23-F5AE-4213-84C1-6876EBCA774F}"/>
              </a:ext>
            </a:extLst>
          </p:cNvPr>
          <p:cNvSpPr txBox="1"/>
          <p:nvPr/>
        </p:nvSpPr>
        <p:spPr>
          <a:xfrm>
            <a:off x="56191" y="253508"/>
            <a:ext cx="22322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ru-RU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ВИДЫ СИСТЕМ:</a:t>
            </a:r>
            <a:endParaRPr lang="ru-RU" sz="1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150DF3C7-610F-4AD5-87C3-8037AF20B37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0E3B958-A592-489C-B96E-90A472CEDE64}" type="slidenum">
              <a:rPr lang="ru-RU" altLang="ru-RU" smtClean="0"/>
              <a:pPr>
                <a:defRPr/>
              </a:pPr>
              <a:t>7</a:t>
            </a:fld>
            <a:endParaRPr lang="ru-RU" altLang="ru-RU"/>
          </a:p>
        </p:txBody>
      </p:sp>
      <p:pic>
        <p:nvPicPr>
          <p:cNvPr id="1026" name="Picture 2" descr="КЛАССИФИКАЦИЯ И ЗАКОНОМЕРНОСТИ ФУНКЦИОНИРОВАНИЯ СИСТЕМ, Классификация систем  - ТЕОРИЯ СИСТЕМ И СИСТЕМНЫЙ АНАЛИЗ">
            <a:extLst>
              <a:ext uri="{FF2B5EF4-FFF2-40B4-BE49-F238E27FC236}">
                <a16:creationId xmlns:a16="http://schemas.microsoft.com/office/drawing/2014/main" id="{C27F0435-0325-4879-B88D-E747C35AB2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556792"/>
            <a:ext cx="6635023" cy="3888432"/>
          </a:xfrm>
          <a:prstGeom prst="rect">
            <a:avLst/>
          </a:prstGeom>
          <a:noFill/>
          <a:ln w="38100"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E1C52059-1451-44BF-A5E6-4D077BBB771F}"/>
              </a:ext>
            </a:extLst>
          </p:cNvPr>
          <p:cNvSpPr txBox="1">
            <a:spLocks/>
          </p:cNvSpPr>
          <p:nvPr/>
        </p:nvSpPr>
        <p:spPr bwMode="auto">
          <a:xfrm>
            <a:off x="0" y="188640"/>
            <a:ext cx="3655318" cy="6156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 defTabSz="914400"/>
            <a:r>
              <a:rPr lang="ru-RU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КЛАССИФИКАЦИЯ СИСТЕМ:</a:t>
            </a:r>
          </a:p>
        </p:txBody>
      </p:sp>
    </p:spTree>
    <p:extLst>
      <p:ext uri="{BB962C8B-B14F-4D97-AF65-F5344CB8AC3E}">
        <p14:creationId xmlns:p14="http://schemas.microsoft.com/office/powerpoint/2010/main" val="32208965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547664" y="1020365"/>
            <a:ext cx="5815558" cy="759619"/>
          </a:xfrm>
        </p:spPr>
        <p:txBody>
          <a:bodyPr/>
          <a:lstStyle/>
          <a:p>
            <a:pPr algn="just"/>
            <a:r>
              <a:rPr lang="ru-RU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БОЛЬШИЕ СИСТЕМЫ И СЛОЖНЫЕ СИСТЕМЫ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29F89E-D406-45E7-AB6F-72518D4CA695}" type="slidenum">
              <a:rPr lang="ru-RU" altLang="ru-RU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>
                <a:defRPr/>
              </a:pPr>
              <a:t>8</a:t>
            </a:fld>
            <a:endParaRPr lang="ru-RU" altLang="ru-RU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7A64B1-2DC0-49BF-85CF-075F827DD9DC}"/>
              </a:ext>
            </a:extLst>
          </p:cNvPr>
          <p:cNvSpPr txBox="1"/>
          <p:nvPr/>
        </p:nvSpPr>
        <p:spPr>
          <a:xfrm>
            <a:off x="1" y="4228971"/>
            <a:ext cx="9143999" cy="120032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just"/>
            <a:r>
              <a:rPr lang="ru-RU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Большие системы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– это такие системы, в которых число состояний, определяемых состоянием элементов или взаимосвязями между элементами, комбинаторно велико или несчетно. Это обстоятельство существенно характеризует специфику свойств большой системы и накладывает ряд ограничений в процессе ее исследования.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62240BB-8EF6-47D7-B70C-2A1090028BD6}"/>
              </a:ext>
            </a:extLst>
          </p:cNvPr>
          <p:cNvSpPr txBox="1"/>
          <p:nvPr/>
        </p:nvSpPr>
        <p:spPr>
          <a:xfrm>
            <a:off x="-2" y="3108232"/>
            <a:ext cx="9144000" cy="12003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just"/>
            <a:r>
              <a:rPr lang="ru-RU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Сложные системы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– это такие системы, в которых все функциональные процессы имеют динамичный характер и не могут быть описаны на языке классической математике, использую формулы и аналитические структуры. Они могут быть лишь представлены имитационными моделями в той или иной степени адекватности. 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3F9D5A8-FE00-4B96-B12F-9256A6DAA344}"/>
              </a:ext>
            </a:extLst>
          </p:cNvPr>
          <p:cNvSpPr txBox="1"/>
          <p:nvPr/>
        </p:nvSpPr>
        <p:spPr>
          <a:xfrm>
            <a:off x="1" y="5456515"/>
            <a:ext cx="9143999" cy="12003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just"/>
            <a:r>
              <a:rPr lang="ru-RU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Суперсисте́ма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(использующая система, надсистема, </a:t>
            </a:r>
            <a:r>
              <a:rPr lang="ru-RU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сверхсистема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 — система более высокого уровня иерархии для некоторой рассматриваемой (целевой) системы, то есть рассматриваемая система всегда является элементом некоторой использующей системы (суперсистемы).</a:t>
            </a:r>
          </a:p>
        </p:txBody>
      </p:sp>
      <p:sp>
        <p:nvSpPr>
          <p:cNvPr id="13" name="Заголовок 1">
            <a:extLst>
              <a:ext uri="{FF2B5EF4-FFF2-40B4-BE49-F238E27FC236}">
                <a16:creationId xmlns:a16="http://schemas.microsoft.com/office/drawing/2014/main" id="{6BCD2FFB-8B35-4866-9245-BCA2B5CF2475}"/>
              </a:ext>
            </a:extLst>
          </p:cNvPr>
          <p:cNvSpPr txBox="1">
            <a:spLocks/>
          </p:cNvSpPr>
          <p:nvPr/>
        </p:nvSpPr>
        <p:spPr bwMode="auto">
          <a:xfrm>
            <a:off x="0" y="188640"/>
            <a:ext cx="3655318" cy="6156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Arial" panose="020B0604020202020204" pitchFamily="34" charset="0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 defTabSz="914400"/>
            <a:r>
              <a:rPr lang="ru-RU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КЛАССИФИКАЦИЯ СИСТЕМ: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305C948-444C-40D5-8B7A-CF3E57253EB2}"/>
              </a:ext>
            </a:extLst>
          </p:cNvPr>
          <p:cNvSpPr txBox="1"/>
          <p:nvPr/>
        </p:nvSpPr>
        <p:spPr>
          <a:xfrm>
            <a:off x="2090" y="1813720"/>
            <a:ext cx="9144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 делении систем на </a:t>
            </a:r>
            <a:r>
              <a:rPr lang="ru-RU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простые и сложные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наблюдается наибольшее расхождение точек зрения, однако чаще всего сложность системе придают такие характеристики как большое число элементов, многообразие возможных форм их связи, множественность целей, многообразие природы элементов, изменчивость состава и структуры и т. д.</a:t>
            </a:r>
            <a:r>
              <a:rPr lang="ru-RU" sz="18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188640"/>
            <a:ext cx="3655318" cy="615603"/>
          </a:xfrm>
        </p:spPr>
        <p:txBody>
          <a:bodyPr/>
          <a:lstStyle/>
          <a:p>
            <a:pPr algn="just"/>
            <a:r>
              <a:rPr lang="ru-RU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КЛАССИФИКАЦИЯ СИСТЕМ: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-10671" y="1628800"/>
            <a:ext cx="9110564" cy="4351338"/>
          </a:xfrm>
        </p:spPr>
        <p:txBody>
          <a:bodyPr/>
          <a:lstStyle/>
          <a:p>
            <a:pPr algn="just">
              <a:lnSpc>
                <a:spcPct val="100000"/>
              </a:lnSpc>
            </a:pPr>
            <a:r>
              <a:rPr lang="ru-RU" sz="1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Открытые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системы постоянно обмениваются веществом, энергией или информацией со средой. Система </a:t>
            </a:r>
            <a:r>
              <a:rPr lang="ru-RU" sz="1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закрыта</a:t>
            </a:r>
            <a:r>
              <a:rPr lang="ru-RU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(замкнута), если в неё не поступают и из неё не выделяются вещество, энергия или информация.</a:t>
            </a:r>
          </a:p>
          <a:p>
            <a:pPr algn="just">
              <a:lnSpc>
                <a:spcPct val="100000"/>
              </a:lnSpc>
            </a:pP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Для </a:t>
            </a:r>
            <a:r>
              <a:rPr lang="ru-RU" sz="1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статической</a:t>
            </a:r>
            <a:r>
              <a:rPr lang="ru-RU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системы характерно то, что она находится в состоянии относительного покоя, её состояние с течением времени остаётся постоянным. </a:t>
            </a:r>
            <a:r>
              <a:rPr lang="ru-RU" sz="1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Динамическая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система изменяет своё состояние во времени.</a:t>
            </a:r>
          </a:p>
          <a:p>
            <a:pPr algn="just">
              <a:lnSpc>
                <a:spcPct val="100000"/>
              </a:lnSpc>
            </a:pP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Поведение </a:t>
            </a:r>
            <a:r>
              <a:rPr lang="ru-RU" sz="1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детерминированных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систем полностью объяснимо и предсказуемо на основе информации об их состоянии. Поведение </a:t>
            </a:r>
            <a:r>
              <a:rPr lang="ru-RU" sz="1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вероятностной</a:t>
            </a: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системы определяется этой информацией не полностью, позволяя лишь говорить о вероятности перехода системы в то или иное состояние.</a:t>
            </a:r>
          </a:p>
          <a:p>
            <a:pPr algn="just"/>
            <a:endParaRPr lang="ru-RU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just">
              <a:defRPr/>
            </a:pPr>
            <a:fld id="{E729F89E-D406-45E7-AB6F-72518D4CA695}" type="slidenum">
              <a:rPr lang="ru-RU" altLang="ru-RU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 algn="just">
                <a:defRPr/>
              </a:pPr>
              <a:t>9</a:t>
            </a:fld>
            <a:endParaRPr lang="ru-RU" altLang="ru-RU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ТемаФТС">
  <a:themeElements>
    <a:clrScheme name="фтс 3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FFCB19"/>
      </a:accent1>
      <a:accent2>
        <a:srgbClr val="FAA61A"/>
      </a:accent2>
      <a:accent3>
        <a:srgbClr val="00A651"/>
      </a:accent3>
      <a:accent4>
        <a:srgbClr val="007B41"/>
      </a:accent4>
      <a:accent5>
        <a:srgbClr val="005826"/>
      </a:accent5>
      <a:accent6>
        <a:srgbClr val="8E8E8E"/>
      </a:accent6>
      <a:hlink>
        <a:srgbClr val="00A651"/>
      </a:hlink>
      <a:folHlink>
        <a:srgbClr val="005826"/>
      </a:folHlink>
    </a:clrScheme>
    <a:fontScheme name="Другая 4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ТемаФТС" id="{614D7E9B-9329-4DD1-951E-DE4EFE569615}" vid="{12B0B8C2-B9B3-4CF8-AD74-58074CEA47A3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ТемаФТС</Template>
  <TotalTime>12462</TotalTime>
  <Words>2549</Words>
  <Application>Microsoft Office PowerPoint</Application>
  <PresentationFormat>Экран (4:3)</PresentationFormat>
  <Paragraphs>181</Paragraphs>
  <Slides>31</Slides>
  <Notes>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31</vt:i4>
      </vt:variant>
    </vt:vector>
  </HeadingPairs>
  <TitlesOfParts>
    <vt:vector size="36" baseType="lpstr">
      <vt:lpstr>Arial</vt:lpstr>
      <vt:lpstr>Calibri</vt:lpstr>
      <vt:lpstr>Times New Roman</vt:lpstr>
      <vt:lpstr>Wingdings</vt:lpstr>
      <vt:lpstr>ТемаФТС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БОЛЬШИЕ СИСТЕМЫ И СЛОЖНЫЕ СИСТЕМЫ</vt:lpstr>
      <vt:lpstr>КЛАССИФИКАЦИЯ СИСТЕМ:</vt:lpstr>
      <vt:lpstr>КЛАССИФИКАЦИЯ СИСТЕМ:</vt:lpstr>
      <vt:lpstr>Презентация PowerPoint</vt:lpstr>
      <vt:lpstr>Презентация PowerPoint</vt:lpstr>
      <vt:lpstr>Презентация PowerPoint</vt:lpstr>
      <vt:lpstr>СУЩНОСТЬ УПРАВЛЕНЧЕСКИХ РЕШЕНИЙ</vt:lpstr>
      <vt:lpstr>СУЩНОСТЬ УПРАВЛЕНЧЕСКИХ РЕШЕНИЙ</vt:lpstr>
      <vt:lpstr>ТЕОРИЯ ПРИНЯТИЯ РЕШЕНИЙ</vt:lpstr>
      <vt:lpstr>МЕЖДИСЦИПЛИНАРНЫЕ ВЗАИМОСВЯЗИ ТПР</vt:lpstr>
      <vt:lpstr>УЧАСТНИКИ ПРОЦЕССА ПРИНЯТИЯ РЕШЕНИЙ</vt:lpstr>
      <vt:lpstr>УЧАСТНИКИ ПРОЦЕССА ПРИНЯТИЯ РЕШЕНИЙ</vt:lpstr>
      <vt:lpstr>Презентация PowerPoint</vt:lpstr>
      <vt:lpstr>Презентация PowerPoint</vt:lpstr>
      <vt:lpstr>Презентация PowerPoint</vt:lpstr>
      <vt:lpstr>КЛАССИФИКАЦИЯ ЗАДАЧ ПРИНЯТИЯ РЕШЕНИЯ</vt:lpstr>
      <vt:lpstr>КЛАССИФИКАЦИЯ ЗАДАЧ ПРИНЯТИЯ РЕШЕНИЙ</vt:lpstr>
      <vt:lpstr>ПРИМЕР</vt:lpstr>
      <vt:lpstr>ПОСТАНОВКА ЗАДАЧИ ПРИНЯТИЯ РЕШЕНИЯ</vt:lpstr>
      <vt:lpstr>ПОСТАНОВКА ЗАДАЧИ ПРИНЯТИЯ РЕШЕНИЯ ДЛЯ  ГРУППОВОГО ЛПР </vt:lpstr>
      <vt:lpstr>Управляемые факторы, выбор которых зависит от ЛПР, —  поставленные цели, варианты (альтернативы) их достижения, субъективные оценки вариантов и степени достижения целей.   Неуправляемые факторы не зависят от ЛПР. Они определяют объективные признаки вариантов и отчасти устанавливают ограничения на выбор возможных вариантов.</vt:lpstr>
      <vt:lpstr>НЕОПРЕДЕЛЕННЫЕ ФАКТОРЫ</vt:lpstr>
      <vt:lpstr>СТРАТЕГИЯ ПРИНЯТИЯ РЕШЕНИЙ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ТЕОРИЯ ЭЛЕКТРИЧЕСКОЙ СВЯЗИ</dc:title>
  <dc:creator>ВН</dc:creator>
  <cp:lastModifiedBy>Maria Burtseva</cp:lastModifiedBy>
  <cp:revision>316</cp:revision>
  <dcterms:created xsi:type="dcterms:W3CDTF">2008-01-08T06:46:21Z</dcterms:created>
  <dcterms:modified xsi:type="dcterms:W3CDTF">2025-04-10T18:13:22Z</dcterms:modified>
</cp:coreProperties>
</file>